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3" r:id="rId3"/>
    <p:sldId id="257" r:id="rId4"/>
    <p:sldId id="292" r:id="rId5"/>
    <p:sldId id="290" r:id="rId6"/>
    <p:sldId id="287" r:id="rId7"/>
    <p:sldId id="284" r:id="rId8"/>
    <p:sldId id="266" r:id="rId9"/>
    <p:sldId id="265" r:id="rId10"/>
    <p:sldId id="258" r:id="rId11"/>
    <p:sldId id="283" r:id="rId12"/>
    <p:sldId id="273" r:id="rId13"/>
    <p:sldId id="276" r:id="rId14"/>
    <p:sldId id="300" r:id="rId15"/>
    <p:sldId id="301" r:id="rId16"/>
    <p:sldId id="302" r:id="rId17"/>
    <p:sldId id="286" r:id="rId18"/>
    <p:sldId id="295" r:id="rId19"/>
    <p:sldId id="297" r:id="rId20"/>
    <p:sldId id="298" r:id="rId21"/>
    <p:sldId id="296" r:id="rId22"/>
    <p:sldId id="299"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p:restoredTop sz="94434" autoAdjust="0"/>
  </p:normalViewPr>
  <p:slideViewPr>
    <p:cSldViewPr>
      <p:cViewPr varScale="1">
        <p:scale>
          <a:sx n="78" d="100"/>
          <a:sy n="78" d="100"/>
        </p:scale>
        <p:origin x="4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4F630-5E9F-4483-96FB-054A091C54D8}" type="datetimeFigureOut">
              <a:rPr lang="en-GB" smtClean="0"/>
              <a:t>04/04/2018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0BE97-84D1-4756-9F1E-28223C8FD82B}" type="slidenum">
              <a:rPr lang="en-GB" smtClean="0"/>
              <a:t>‹#›</a:t>
            </a:fld>
            <a:endParaRPr lang="en-GB"/>
          </a:p>
        </p:txBody>
      </p:sp>
    </p:spTree>
    <p:extLst>
      <p:ext uri="{BB962C8B-B14F-4D97-AF65-F5344CB8AC3E}">
        <p14:creationId xmlns:p14="http://schemas.microsoft.com/office/powerpoint/2010/main" val="193211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pathway – ask questions as we go</a:t>
            </a:r>
            <a:r>
              <a:rPr lang="en-GB" baseline="0" dirty="0"/>
              <a:t> along</a:t>
            </a:r>
          </a:p>
          <a:p>
            <a:endParaRPr lang="en-GB" baseline="0" dirty="0"/>
          </a:p>
          <a:p>
            <a:r>
              <a:rPr lang="en-GB" baseline="0" dirty="0"/>
              <a:t>All information is within the service guide</a:t>
            </a:r>
          </a:p>
          <a:p>
            <a:endParaRPr lang="en-GB" baseline="0" dirty="0"/>
          </a:p>
          <a:p>
            <a:r>
              <a:rPr lang="en-GB" baseline="0" dirty="0"/>
              <a:t>It is hoped that this service changes </a:t>
            </a:r>
            <a:r>
              <a:rPr lang="en-GB" u="sng" baseline="0" dirty="0"/>
              <a:t>patient behaviours</a:t>
            </a:r>
            <a:r>
              <a:rPr lang="en-GB" baseline="0" dirty="0"/>
              <a:t>, educating and assisting patients in how to access self-care and the appropriate use of healthcare services.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a:t>
            </a:fld>
            <a:endParaRPr lang="en-GB"/>
          </a:p>
        </p:txBody>
      </p:sp>
    </p:spTree>
    <p:extLst>
      <p:ext uri="{BB962C8B-B14F-4D97-AF65-F5344CB8AC3E}">
        <p14:creationId xmlns:p14="http://schemas.microsoft.com/office/powerpoint/2010/main" val="383869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15</a:t>
            </a:fld>
            <a:endParaRPr lang="en-GB"/>
          </a:p>
        </p:txBody>
      </p:sp>
    </p:spTree>
    <p:extLst>
      <p:ext uri="{BB962C8B-B14F-4D97-AF65-F5344CB8AC3E}">
        <p14:creationId xmlns:p14="http://schemas.microsoft.com/office/powerpoint/2010/main" val="167996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16</a:t>
            </a:fld>
            <a:endParaRPr lang="en-GB"/>
          </a:p>
        </p:txBody>
      </p:sp>
    </p:spTree>
    <p:extLst>
      <p:ext uri="{BB962C8B-B14F-4D97-AF65-F5344CB8AC3E}">
        <p14:creationId xmlns:p14="http://schemas.microsoft.com/office/powerpoint/2010/main" val="167996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17</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18</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19</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20</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21</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7</a:t>
            </a:fld>
            <a:endParaRPr lang="en-GB"/>
          </a:p>
        </p:txBody>
      </p:sp>
    </p:spTree>
    <p:extLst>
      <p:ext uri="{BB962C8B-B14F-4D97-AF65-F5344CB8AC3E}">
        <p14:creationId xmlns:p14="http://schemas.microsoft.com/office/powerpoint/2010/main" val="19526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Management options</a:t>
            </a:r>
          </a:p>
          <a:p>
            <a:endParaRPr lang="en-GB" dirty="0"/>
          </a:p>
          <a:p>
            <a:r>
              <a:rPr lang="en-GB" dirty="0"/>
              <a:t>Cover in more detail over</a:t>
            </a:r>
            <a:r>
              <a:rPr lang="en-GB" baseline="0" dirty="0"/>
              <a:t> the next few slides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8</a:t>
            </a:fld>
            <a:endParaRPr lang="en-GB"/>
          </a:p>
        </p:txBody>
      </p:sp>
    </p:spTree>
    <p:extLst>
      <p:ext uri="{BB962C8B-B14F-4D97-AF65-F5344CB8AC3E}">
        <p14:creationId xmlns:p14="http://schemas.microsoft.com/office/powerpoint/2010/main" val="63510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Change</a:t>
            </a:r>
          </a:p>
          <a:p>
            <a:endParaRPr lang="en-GB" baseline="0" dirty="0"/>
          </a:p>
          <a:p>
            <a:r>
              <a:rPr lang="en-GB" sz="1200" kern="1200" dirty="0">
                <a:solidFill>
                  <a:schemeClr val="tx1"/>
                </a:solidFill>
                <a:effectLst/>
                <a:latin typeface="+mn-lt"/>
                <a:ea typeface="+mn-ea"/>
                <a:cs typeface="+mn-cs"/>
              </a:rPr>
              <a:t>Symptoms</a:t>
            </a:r>
          </a:p>
          <a:p>
            <a:pPr lvl="0"/>
            <a:r>
              <a:rPr lang="en-GB" sz="1200" kern="1200" dirty="0">
                <a:solidFill>
                  <a:schemeClr val="tx1"/>
                </a:solidFill>
                <a:effectLst/>
                <a:latin typeface="+mn-lt"/>
                <a:ea typeface="+mn-ea"/>
                <a:cs typeface="+mn-cs"/>
              </a:rPr>
              <a:t>Expected symptoms</a:t>
            </a:r>
          </a:p>
          <a:p>
            <a:pPr lvl="0"/>
            <a:r>
              <a:rPr lang="en-GB" sz="1200" kern="1200" dirty="0">
                <a:solidFill>
                  <a:schemeClr val="tx1"/>
                </a:solidFill>
                <a:effectLst/>
                <a:latin typeface="+mn-lt"/>
                <a:ea typeface="+mn-ea"/>
                <a:cs typeface="+mn-cs"/>
              </a:rPr>
              <a:t>What’s normal</a:t>
            </a:r>
          </a:p>
          <a:p>
            <a:pPr lvl="0"/>
            <a:r>
              <a:rPr lang="en-GB" sz="1200" kern="1200" dirty="0">
                <a:solidFill>
                  <a:schemeClr val="tx1"/>
                </a:solidFill>
                <a:effectLst/>
                <a:latin typeface="+mn-lt"/>
                <a:ea typeface="+mn-ea"/>
                <a:cs typeface="+mn-cs"/>
              </a:rPr>
              <a:t>Probable duration of symptoms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Self-care messages</a:t>
            </a:r>
          </a:p>
          <a:p>
            <a:pPr lvl="0"/>
            <a:r>
              <a:rPr lang="en-GB" sz="1200" kern="1200" dirty="0">
                <a:solidFill>
                  <a:schemeClr val="tx1"/>
                </a:solidFill>
                <a:effectLst/>
                <a:latin typeface="+mn-lt"/>
                <a:ea typeface="+mn-ea"/>
                <a:cs typeface="+mn-cs"/>
              </a:rPr>
              <a:t>What patients can do for themselves to help manage the minor ailment</a:t>
            </a:r>
          </a:p>
          <a:p>
            <a:pPr lvl="0"/>
            <a:r>
              <a:rPr lang="en-GB" sz="1200" kern="1200" dirty="0">
                <a:solidFill>
                  <a:schemeClr val="tx1"/>
                </a:solidFill>
                <a:effectLst/>
                <a:latin typeface="+mn-lt"/>
                <a:ea typeface="+mn-ea"/>
                <a:cs typeface="+mn-cs"/>
              </a:rPr>
              <a:t>Dispel any misconceptions the patient may have about visiting GP/OOH e.g. The medication a GP can supply is likely to be the sae</a:t>
            </a:r>
          </a:p>
          <a:p>
            <a:pPr lvl="0"/>
            <a:r>
              <a:rPr lang="en-GB" sz="1200" kern="1200" dirty="0">
                <a:solidFill>
                  <a:schemeClr val="tx1"/>
                </a:solidFill>
                <a:effectLst/>
                <a:latin typeface="+mn-lt"/>
                <a:ea typeface="+mn-ea"/>
                <a:cs typeface="+mn-cs"/>
              </a:rPr>
              <a:t>Where (and when) to go for further advice / treatment if necessary e.g. If the cough lasts for more than 3 weeks visit your GP</a:t>
            </a:r>
          </a:p>
          <a:p>
            <a:pPr lvl="0"/>
            <a:r>
              <a:rPr lang="en-GB" sz="1200" kern="1200" dirty="0">
                <a:solidFill>
                  <a:schemeClr val="tx1"/>
                </a:solidFill>
                <a:effectLst/>
                <a:latin typeface="+mn-lt"/>
                <a:ea typeface="+mn-ea"/>
                <a:cs typeface="+mn-cs"/>
              </a:rPr>
              <a:t>Management of future minor ailments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Antibiotic stewardship message</a:t>
            </a:r>
          </a:p>
          <a:p>
            <a:pPr lvl="0"/>
            <a:r>
              <a:rPr lang="en-GB" sz="1200" kern="1200" dirty="0">
                <a:solidFill>
                  <a:schemeClr val="tx1"/>
                </a:solidFill>
                <a:effectLst/>
                <a:latin typeface="+mn-lt"/>
                <a:ea typeface="+mn-ea"/>
                <a:cs typeface="+mn-cs"/>
              </a:rPr>
              <a:t>Discuss with the patient the key messages about antibiotics not being required for viral infections the usual cause of coughs, colds, earache, sinusitis, flu and sore throat</a:t>
            </a:r>
          </a:p>
          <a:p>
            <a:pPr lvl="0"/>
            <a:r>
              <a:rPr lang="en-GB" sz="1200" kern="1200" dirty="0">
                <a:solidFill>
                  <a:schemeClr val="tx1"/>
                </a:solidFill>
                <a:effectLst/>
                <a:latin typeface="+mn-lt"/>
                <a:ea typeface="+mn-ea"/>
                <a:cs typeface="+mn-cs"/>
              </a:rPr>
              <a:t>Highlight the potential harms of taking antibiotics such as:</a:t>
            </a:r>
          </a:p>
          <a:p>
            <a:pPr lvl="1"/>
            <a:r>
              <a:rPr lang="en-GB" sz="1200" kern="1200" dirty="0">
                <a:solidFill>
                  <a:schemeClr val="tx1"/>
                </a:solidFill>
                <a:effectLst/>
                <a:latin typeface="+mn-lt"/>
                <a:ea typeface="+mn-ea"/>
                <a:cs typeface="+mn-cs"/>
              </a:rPr>
              <a:t>Side-effects are common and include diarrhoea, rashes and nausea</a:t>
            </a:r>
          </a:p>
          <a:p>
            <a:pPr lvl="1"/>
            <a:r>
              <a:rPr lang="en-GB" sz="1200" kern="1200" dirty="0">
                <a:solidFill>
                  <a:schemeClr val="tx1"/>
                </a:solidFill>
                <a:effectLst/>
                <a:latin typeface="+mn-lt"/>
                <a:ea typeface="+mn-ea"/>
                <a:cs typeface="+mn-cs"/>
              </a:rPr>
              <a:t>Potential allergic reactions are possible</a:t>
            </a:r>
          </a:p>
          <a:p>
            <a:pPr lvl="1"/>
            <a:r>
              <a:rPr lang="en-GB" sz="1200" kern="1200" dirty="0">
                <a:solidFill>
                  <a:schemeClr val="tx1"/>
                </a:solidFill>
                <a:effectLst/>
                <a:latin typeface="+mn-lt"/>
                <a:ea typeface="+mn-ea"/>
                <a:cs typeface="+mn-cs"/>
              </a:rPr>
              <a:t>Antibiotics can kill off normal 'defence' bacteria which live in the bowel and vagina. This may then allow other infections - for example, thrush - to develop</a:t>
            </a:r>
          </a:p>
          <a:p>
            <a:pPr lvl="1"/>
            <a:r>
              <a:rPr lang="en-GB" sz="1200" kern="1200" dirty="0">
                <a:solidFill>
                  <a:schemeClr val="tx1"/>
                </a:solidFill>
                <a:effectLst/>
                <a:latin typeface="+mn-lt"/>
                <a:ea typeface="+mn-ea"/>
                <a:cs typeface="+mn-cs"/>
              </a:rPr>
              <a:t>Some antibiotics can cause you to be sick if you also drink alcohol and some cause reactions to sunlight</a:t>
            </a:r>
          </a:p>
        </p:txBody>
      </p:sp>
      <p:sp>
        <p:nvSpPr>
          <p:cNvPr id="4" name="Slide Number Placeholder 3"/>
          <p:cNvSpPr>
            <a:spLocks noGrp="1"/>
          </p:cNvSpPr>
          <p:nvPr>
            <p:ph type="sldNum" sz="quarter" idx="10"/>
          </p:nvPr>
        </p:nvSpPr>
        <p:spPr/>
        <p:txBody>
          <a:bodyPr/>
          <a:lstStyle/>
          <a:p>
            <a:fld id="{1570BE97-84D1-4756-9F1E-28223C8FD82B}" type="slidenum">
              <a:rPr lang="en-GB" smtClean="0"/>
              <a:t>9</a:t>
            </a:fld>
            <a:endParaRPr lang="en-GB"/>
          </a:p>
        </p:txBody>
      </p:sp>
    </p:spTree>
    <p:extLst>
      <p:ext uri="{BB962C8B-B14F-4D97-AF65-F5344CB8AC3E}">
        <p14:creationId xmlns:p14="http://schemas.microsoft.com/office/powerpoint/2010/main" val="40343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 possi</a:t>
            </a:r>
            <a:r>
              <a:rPr lang="en-GB" baseline="0" dirty="0"/>
              <a:t>ble </a:t>
            </a:r>
            <a:r>
              <a:rPr lang="en-GB" dirty="0"/>
              <a:t>negative effects of antibiotics on the individual</a:t>
            </a:r>
            <a:r>
              <a:rPr lang="en-GB" baseline="0" dirty="0"/>
              <a:t> as well as the problem with resistance</a:t>
            </a:r>
          </a:p>
          <a:p>
            <a:endParaRPr lang="en-GB" baseline="0" dirty="0"/>
          </a:p>
          <a:p>
            <a:r>
              <a:rPr lang="en-GB" baseline="0" dirty="0"/>
              <a:t>Greater good message doesn’t work well in changing individual behaviours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10</a:t>
            </a:fld>
            <a:endParaRPr lang="en-GB"/>
          </a:p>
        </p:txBody>
      </p:sp>
    </p:spTree>
    <p:extLst>
      <p:ext uri="{BB962C8B-B14F-4D97-AF65-F5344CB8AC3E}">
        <p14:creationId xmlns:p14="http://schemas.microsoft.com/office/powerpoint/2010/main" val="23731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11</a:t>
            </a:fld>
            <a:endParaRPr lang="en-GB"/>
          </a:p>
        </p:txBody>
      </p:sp>
    </p:spTree>
    <p:extLst>
      <p:ext uri="{BB962C8B-B14F-4D97-AF65-F5344CB8AC3E}">
        <p14:creationId xmlns:p14="http://schemas.microsoft.com/office/powerpoint/2010/main" val="19526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pharmacist should use their clinical judgement to decide the urgency, route and need for referral as ultimately the pharmacist is professionally accountable for their actions.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referring patients to their GP practice, pharmacists should not give patients the expectation of any specific treatment i.e. antibiotics or length of time until patients can expect GP appointment (unless booked directly by pharmacy as part of the urgent referral process).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appointment must be deemed necessary by the pharmacist, not the patient.</a:t>
            </a:r>
          </a:p>
          <a:p>
            <a:r>
              <a:rPr lang="en-GB" sz="1200" kern="1200" dirty="0">
                <a:solidFill>
                  <a:schemeClr val="tx1"/>
                </a:solidFill>
                <a:effectLst/>
                <a:latin typeface="+mn-lt"/>
                <a:ea typeface="+mn-ea"/>
                <a:cs typeface="+mn-cs"/>
              </a:rPr>
              <a:t>If a patient feels that they require an appointment, but the pharmacist does not agree, the patient should be directed to contact the GP surgery themselves.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a patient presents more than twice within any month with the same symptoms but there are no indications for urgent referral, the pharmacist should consider referring the patient to their GP.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Non-urgent</a:t>
            </a:r>
            <a:r>
              <a:rPr lang="en-GB" sz="1200" kern="1200" baseline="0" dirty="0">
                <a:solidFill>
                  <a:schemeClr val="tx1"/>
                </a:solidFill>
                <a:effectLst/>
                <a:latin typeface="+mn-lt"/>
                <a:ea typeface="+mn-ea"/>
                <a:cs typeface="+mn-cs"/>
              </a:rPr>
              <a:t> = usual care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12</a:t>
            </a:fld>
            <a:endParaRPr lang="en-GB"/>
          </a:p>
        </p:txBody>
      </p:sp>
    </p:spTree>
    <p:extLst>
      <p:ext uri="{BB962C8B-B14F-4D97-AF65-F5344CB8AC3E}">
        <p14:creationId xmlns:p14="http://schemas.microsoft.com/office/powerpoint/2010/main" val="69276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13</a:t>
            </a:fld>
            <a:endParaRPr lang="en-GB"/>
          </a:p>
        </p:txBody>
      </p:sp>
    </p:spTree>
    <p:extLst>
      <p:ext uri="{BB962C8B-B14F-4D97-AF65-F5344CB8AC3E}">
        <p14:creationId xmlns:p14="http://schemas.microsoft.com/office/powerpoint/2010/main" val="167996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14</a:t>
            </a:fld>
            <a:endParaRPr lang="en-GB"/>
          </a:p>
        </p:txBody>
      </p:sp>
    </p:spTree>
    <p:extLst>
      <p:ext uri="{BB962C8B-B14F-4D97-AF65-F5344CB8AC3E}">
        <p14:creationId xmlns:p14="http://schemas.microsoft.com/office/powerpoint/2010/main" val="167996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DCDAE75-6484-48D3-AB26-826CBB8A1E1D}" type="datetimeFigureOut">
              <a:rPr lang="en-GB"/>
              <a:pPr>
                <a:defRPr/>
              </a:pPr>
              <a:t>04/04/2018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AE923A-3245-45B6-A940-9B9A9D19D2D2}" type="slidenum">
              <a:rPr lang="en-GB"/>
              <a:pPr>
                <a:defRPr/>
              </a:pPr>
              <a:t>‹#›</a:t>
            </a:fld>
            <a:endParaRPr lang="en-GB"/>
          </a:p>
        </p:txBody>
      </p:sp>
    </p:spTree>
    <p:extLst>
      <p:ext uri="{BB962C8B-B14F-4D97-AF65-F5344CB8AC3E}">
        <p14:creationId xmlns:p14="http://schemas.microsoft.com/office/powerpoint/2010/main" val="326831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75EC5CA-8343-4662-8186-FFF57DC0116A}" type="datetimeFigureOut">
              <a:rPr lang="en-GB"/>
              <a:pPr>
                <a:defRPr/>
              </a:pPr>
              <a:t>04/04/2018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1AE151-34D4-4849-BC2E-253B8CC5BB62}" type="slidenum">
              <a:rPr lang="en-GB"/>
              <a:pPr>
                <a:defRPr/>
              </a:pPr>
              <a:t>‹#›</a:t>
            </a:fld>
            <a:endParaRPr lang="en-GB"/>
          </a:p>
        </p:txBody>
      </p:sp>
    </p:spTree>
    <p:extLst>
      <p:ext uri="{BB962C8B-B14F-4D97-AF65-F5344CB8AC3E}">
        <p14:creationId xmlns:p14="http://schemas.microsoft.com/office/powerpoint/2010/main" val="355106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746F81D-37EA-43E8-9AC4-FDB92B36E235}" type="datetimeFigureOut">
              <a:rPr lang="en-GB"/>
              <a:pPr>
                <a:defRPr/>
              </a:pPr>
              <a:t>04/04/2018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EDB1E4-6764-49B5-9FB8-89939D3120F4}" type="slidenum">
              <a:rPr lang="en-GB"/>
              <a:pPr>
                <a:defRPr/>
              </a:pPr>
              <a:t>‹#›</a:t>
            </a:fld>
            <a:endParaRPr lang="en-GB"/>
          </a:p>
        </p:txBody>
      </p:sp>
    </p:spTree>
    <p:extLst>
      <p:ext uri="{BB962C8B-B14F-4D97-AF65-F5344CB8AC3E}">
        <p14:creationId xmlns:p14="http://schemas.microsoft.com/office/powerpoint/2010/main" val="31080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465B879-1ABA-476A-9DED-129E4BD3FA93}" type="datetimeFigureOut">
              <a:rPr lang="en-GB"/>
              <a:pPr>
                <a:defRPr/>
              </a:pPr>
              <a:t>04/04/2018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B07AEC-5803-4E47-86AD-AF1CA8BFE33F}" type="slidenum">
              <a:rPr lang="en-GB"/>
              <a:pPr>
                <a:defRPr/>
              </a:pPr>
              <a:t>‹#›</a:t>
            </a:fld>
            <a:endParaRPr lang="en-GB"/>
          </a:p>
        </p:txBody>
      </p:sp>
    </p:spTree>
    <p:extLst>
      <p:ext uri="{BB962C8B-B14F-4D97-AF65-F5344CB8AC3E}">
        <p14:creationId xmlns:p14="http://schemas.microsoft.com/office/powerpoint/2010/main" val="189081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4083CC-DD7D-4263-A67E-13EA51B64CBB}" type="datetimeFigureOut">
              <a:rPr lang="en-GB"/>
              <a:pPr>
                <a:defRPr/>
              </a:pPr>
              <a:t>04/04/2018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E3A08E-F215-4328-A967-99185819086A}" type="slidenum">
              <a:rPr lang="en-GB"/>
              <a:pPr>
                <a:defRPr/>
              </a:pPr>
              <a:t>‹#›</a:t>
            </a:fld>
            <a:endParaRPr lang="en-GB"/>
          </a:p>
        </p:txBody>
      </p:sp>
    </p:spTree>
    <p:extLst>
      <p:ext uri="{BB962C8B-B14F-4D97-AF65-F5344CB8AC3E}">
        <p14:creationId xmlns:p14="http://schemas.microsoft.com/office/powerpoint/2010/main" val="19348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9C7D643-2841-4383-9BB1-0886AFDF0774}" type="datetimeFigureOut">
              <a:rPr lang="en-GB"/>
              <a:pPr>
                <a:defRPr/>
              </a:pPr>
              <a:t>04/04/2018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FD02D5-F583-4781-B2B8-79146E8DD734}" type="slidenum">
              <a:rPr lang="en-GB"/>
              <a:pPr>
                <a:defRPr/>
              </a:pPr>
              <a:t>‹#›</a:t>
            </a:fld>
            <a:endParaRPr lang="en-GB"/>
          </a:p>
        </p:txBody>
      </p:sp>
    </p:spTree>
    <p:extLst>
      <p:ext uri="{BB962C8B-B14F-4D97-AF65-F5344CB8AC3E}">
        <p14:creationId xmlns:p14="http://schemas.microsoft.com/office/powerpoint/2010/main" val="40055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A64068E-756E-4AC6-80F8-6A8E1D60AEEF}" type="datetimeFigureOut">
              <a:rPr lang="en-GB"/>
              <a:pPr>
                <a:defRPr/>
              </a:pPr>
              <a:t>04/04/2018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15DBBA2-8E0E-44EB-9D12-3E5987FF4671}" type="slidenum">
              <a:rPr lang="en-GB"/>
              <a:pPr>
                <a:defRPr/>
              </a:pPr>
              <a:t>‹#›</a:t>
            </a:fld>
            <a:endParaRPr lang="en-GB"/>
          </a:p>
        </p:txBody>
      </p:sp>
    </p:spTree>
    <p:extLst>
      <p:ext uri="{BB962C8B-B14F-4D97-AF65-F5344CB8AC3E}">
        <p14:creationId xmlns:p14="http://schemas.microsoft.com/office/powerpoint/2010/main" val="379699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B57CDEE-09AD-4C40-8C0B-B4EF384B6B1A}" type="datetimeFigureOut">
              <a:rPr lang="en-GB"/>
              <a:pPr>
                <a:defRPr/>
              </a:pPr>
              <a:t>04/04/2018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576A1D6-AA53-4F9D-BA60-074DCAE974D7}" type="slidenum">
              <a:rPr lang="en-GB"/>
              <a:pPr>
                <a:defRPr/>
              </a:pPr>
              <a:t>‹#›</a:t>
            </a:fld>
            <a:endParaRPr lang="en-GB"/>
          </a:p>
        </p:txBody>
      </p:sp>
    </p:spTree>
    <p:extLst>
      <p:ext uri="{BB962C8B-B14F-4D97-AF65-F5344CB8AC3E}">
        <p14:creationId xmlns:p14="http://schemas.microsoft.com/office/powerpoint/2010/main" val="346519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48D9EC-3A7D-4FEE-AFB6-C658E4503618}" type="datetimeFigureOut">
              <a:rPr lang="en-GB"/>
              <a:pPr>
                <a:defRPr/>
              </a:pPr>
              <a:t>04/04/2018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55E73B6-A9AE-4A82-A32C-85AB7BF9C791}" type="slidenum">
              <a:rPr lang="en-GB"/>
              <a:pPr>
                <a:defRPr/>
              </a:pPr>
              <a:t>‹#›</a:t>
            </a:fld>
            <a:endParaRPr lang="en-GB"/>
          </a:p>
        </p:txBody>
      </p:sp>
    </p:spTree>
    <p:extLst>
      <p:ext uri="{BB962C8B-B14F-4D97-AF65-F5344CB8AC3E}">
        <p14:creationId xmlns:p14="http://schemas.microsoft.com/office/powerpoint/2010/main" val="133950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4A2AFA-F03A-45E0-88B9-406D548B763A}" type="datetimeFigureOut">
              <a:rPr lang="en-GB"/>
              <a:pPr>
                <a:defRPr/>
              </a:pPr>
              <a:t>04/04/2018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F2E6CD-5191-4954-B5CA-F6B17C69C090}" type="slidenum">
              <a:rPr lang="en-GB"/>
              <a:pPr>
                <a:defRPr/>
              </a:pPr>
              <a:t>‹#›</a:t>
            </a:fld>
            <a:endParaRPr lang="en-GB"/>
          </a:p>
        </p:txBody>
      </p:sp>
    </p:spTree>
    <p:extLst>
      <p:ext uri="{BB962C8B-B14F-4D97-AF65-F5344CB8AC3E}">
        <p14:creationId xmlns:p14="http://schemas.microsoft.com/office/powerpoint/2010/main" val="326915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4C92E3-BD20-430E-B01D-5414FC3D2C7F}" type="datetimeFigureOut">
              <a:rPr lang="en-GB"/>
              <a:pPr>
                <a:defRPr/>
              </a:pPr>
              <a:t>04/04/2018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A74285-3D4B-4985-A9E1-C841B450D96A}" type="slidenum">
              <a:rPr lang="en-GB"/>
              <a:pPr>
                <a:defRPr/>
              </a:pPr>
              <a:t>‹#›</a:t>
            </a:fld>
            <a:endParaRPr lang="en-GB"/>
          </a:p>
        </p:txBody>
      </p:sp>
    </p:spTree>
    <p:extLst>
      <p:ext uri="{BB962C8B-B14F-4D97-AF65-F5344CB8AC3E}">
        <p14:creationId xmlns:p14="http://schemas.microsoft.com/office/powerpoint/2010/main" val="238339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6E4F0F-FE19-4906-AB37-6065233A2A39}" type="datetimeFigureOut">
              <a:rPr lang="en-GB"/>
              <a:pPr>
                <a:defRPr/>
              </a:pPr>
              <a:t>04/04/2018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7697BE-45EE-4EB7-A4D0-655D6F520E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endParaRPr lang="en-GB" dirty="0"/>
          </a:p>
        </p:txBody>
      </p:sp>
      <p:pic>
        <p:nvPicPr>
          <p:cNvPr id="8" name="Content Placeholder 7" descr="C:\Users\Ruth Buchan\Dropbox\Use me Ruth files\3. Enhanced Services\Minor Ailments\Bradford\Logo\PF_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1735482"/>
            <a:ext cx="6624736" cy="2529998"/>
          </a:xfrm>
          <a:prstGeom prst="rect">
            <a:avLst/>
          </a:prstGeom>
          <a:noFill/>
          <a:ln>
            <a:noFill/>
          </a:ln>
        </p:spPr>
      </p:pic>
      <p:pic>
        <p:nvPicPr>
          <p:cNvPr id="10" name="Picture 9" descr="Isle%20of%20Wight%20Clinical%20Commissioning%20GroupCOL"/>
          <p:cNvPicPr/>
          <p:nvPr/>
        </p:nvPicPr>
        <p:blipFill>
          <a:blip r:embed="rId5" cstate="print"/>
          <a:srcRect/>
          <a:stretch>
            <a:fillRect/>
          </a:stretch>
        </p:blipFill>
        <p:spPr bwMode="auto">
          <a:xfrm>
            <a:off x="2627784" y="274638"/>
            <a:ext cx="3888432" cy="1177673"/>
          </a:xfrm>
          <a:prstGeom prst="rect">
            <a:avLst/>
          </a:prstGeom>
          <a:noFill/>
          <a:ln w="9525">
            <a:noFill/>
            <a:miter lim="800000"/>
            <a:headEnd/>
            <a:tailEnd/>
          </a:ln>
        </p:spPr>
      </p:pic>
      <p:sp>
        <p:nvSpPr>
          <p:cNvPr id="3" name="TextBox 2"/>
          <p:cNvSpPr txBox="1"/>
          <p:nvPr/>
        </p:nvSpPr>
        <p:spPr>
          <a:xfrm>
            <a:off x="1331640" y="3933056"/>
            <a:ext cx="6192689" cy="2277547"/>
          </a:xfrm>
          <a:prstGeom prst="rect">
            <a:avLst/>
          </a:prstGeom>
          <a:noFill/>
        </p:spPr>
        <p:txBody>
          <a:bodyPr wrap="square" rtlCol="0">
            <a:spAutoFit/>
          </a:bodyPr>
          <a:lstStyle/>
          <a:p>
            <a:pPr algn="ctr"/>
            <a:r>
              <a:rPr lang="en-GB" sz="5400" dirty="0">
                <a:solidFill>
                  <a:srgbClr val="92D050"/>
                </a:solidFill>
              </a:rPr>
              <a:t>&amp;</a:t>
            </a:r>
            <a:r>
              <a:rPr lang="en-GB" sz="5400" dirty="0"/>
              <a:t> </a:t>
            </a:r>
            <a:r>
              <a:rPr lang="en-GB" sz="5400" b="1" dirty="0">
                <a:solidFill>
                  <a:srgbClr val="92D050"/>
                </a:solidFill>
              </a:rPr>
              <a:t>Palliative Care</a:t>
            </a:r>
          </a:p>
          <a:p>
            <a:pPr algn="ctr"/>
            <a:endParaRPr lang="en-GB" sz="2400" dirty="0"/>
          </a:p>
          <a:p>
            <a:pPr algn="ctr"/>
            <a:r>
              <a:rPr lang="en-GB" sz="2400" dirty="0"/>
              <a:t>Francisco Alvarez</a:t>
            </a:r>
          </a:p>
          <a:p>
            <a:pPr algn="ctr"/>
            <a:r>
              <a:rPr lang="en-GB" sz="2000" dirty="0"/>
              <a:t>CCG Community Pharmacy Lead</a:t>
            </a:r>
          </a:p>
          <a:p>
            <a:pPr algn="ctr"/>
            <a:r>
              <a:rPr lang="en-GB" sz="2000" dirty="0"/>
              <a:t>Isle of Wight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Antibiotic Information</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574" y="1702126"/>
            <a:ext cx="7520851" cy="488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3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67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0"/>
            <a:ext cx="8229600" cy="1143000"/>
          </a:xfrm>
        </p:spPr>
        <p:txBody>
          <a:bodyPr/>
          <a:lstStyle/>
          <a:p>
            <a:r>
              <a:rPr lang="en-GB" dirty="0"/>
              <a:t>Conditions &amp; treatments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3695666"/>
              </p:ext>
            </p:extLst>
          </p:nvPr>
        </p:nvGraphicFramePr>
        <p:xfrm>
          <a:off x="323528" y="943928"/>
          <a:ext cx="8381508" cy="5653423"/>
        </p:xfrm>
        <a:graphic>
          <a:graphicData uri="http://schemas.openxmlformats.org/drawingml/2006/table">
            <a:tbl>
              <a:tblPr firstRow="1" bandRow="1">
                <a:tableStyleId>{7DF18680-E054-41AD-8BC1-D1AEF772440D}</a:tableStyleId>
              </a:tblPr>
              <a:tblGrid>
                <a:gridCol w="2793836">
                  <a:extLst>
                    <a:ext uri="{9D8B030D-6E8A-4147-A177-3AD203B41FA5}">
                      <a16:colId xmlns:a16="http://schemas.microsoft.com/office/drawing/2014/main" val="20000"/>
                    </a:ext>
                  </a:extLst>
                </a:gridCol>
                <a:gridCol w="2793836">
                  <a:extLst>
                    <a:ext uri="{9D8B030D-6E8A-4147-A177-3AD203B41FA5}">
                      <a16:colId xmlns:a16="http://schemas.microsoft.com/office/drawing/2014/main" val="20001"/>
                    </a:ext>
                  </a:extLst>
                </a:gridCol>
                <a:gridCol w="2793836">
                  <a:extLst>
                    <a:ext uri="{9D8B030D-6E8A-4147-A177-3AD203B41FA5}">
                      <a16:colId xmlns:a16="http://schemas.microsoft.com/office/drawing/2014/main" val="20002"/>
                    </a:ext>
                  </a:extLst>
                </a:gridCol>
              </a:tblGrid>
              <a:tr h="418375">
                <a:tc gridSpan="3">
                  <a:txBody>
                    <a:bodyPr/>
                    <a:lstStyle/>
                    <a:p>
                      <a:r>
                        <a:rPr lang="en-GB" sz="2000" dirty="0"/>
                        <a:t>Treatable</a:t>
                      </a:r>
                      <a:r>
                        <a:rPr lang="en-GB" sz="2000" baseline="0" dirty="0"/>
                        <a:t> conditions under the minor ailment's scheme</a:t>
                      </a:r>
                      <a:endParaRPr lang="en-GB" sz="2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91556">
                <a:tc>
                  <a:txBody>
                    <a:bodyPr/>
                    <a:lstStyle/>
                    <a:p>
                      <a:pPr marL="285750" indent="-285750">
                        <a:buFont typeface="Arial" panose="020B0604020202020204" pitchFamily="34" charset="0"/>
                        <a:buChar char="•"/>
                      </a:pPr>
                      <a:r>
                        <a:rPr lang="en-GB" dirty="0"/>
                        <a:t>Constipation</a:t>
                      </a:r>
                    </a:p>
                  </a:txBody>
                  <a:tcPr/>
                </a:tc>
                <a:tc>
                  <a:txBody>
                    <a:bodyPr/>
                    <a:lstStyle/>
                    <a:p>
                      <a:pPr marL="285750" indent="-285750">
                        <a:buFont typeface="Arial" panose="020B0604020202020204" pitchFamily="34" charset="0"/>
                        <a:buChar char="•"/>
                      </a:pPr>
                      <a:r>
                        <a:rPr lang="en-GB" dirty="0" err="1"/>
                        <a:t>Headlice</a:t>
                      </a:r>
                      <a:endParaRPr lang="en-GB" dirty="0"/>
                    </a:p>
                  </a:txBody>
                  <a:tcPr/>
                </a:tc>
                <a:tc>
                  <a:txBody>
                    <a:bodyPr/>
                    <a:lstStyle/>
                    <a:p>
                      <a:pPr marL="285750" indent="-285750">
                        <a:buFont typeface="Arial" panose="020B0604020202020204" pitchFamily="34" charset="0"/>
                        <a:buChar char="•"/>
                      </a:pPr>
                      <a:r>
                        <a:rPr lang="en-GB" dirty="0"/>
                        <a:t>Dyspepsia</a:t>
                      </a:r>
                    </a:p>
                  </a:txBody>
                  <a:tcPr/>
                </a:tc>
                <a:extLst>
                  <a:ext uri="{0D108BD9-81ED-4DB2-BD59-A6C34878D82A}">
                    <a16:rowId xmlns:a16="http://schemas.microsoft.com/office/drawing/2014/main" val="10001"/>
                  </a:ext>
                </a:extLst>
              </a:tr>
              <a:tr h="391556">
                <a:tc>
                  <a:txBody>
                    <a:bodyPr/>
                    <a:lstStyle/>
                    <a:p>
                      <a:pPr marL="285750" indent="-285750">
                        <a:buFont typeface="Arial" panose="020B0604020202020204" pitchFamily="34" charset="0"/>
                        <a:buChar char="•"/>
                      </a:pPr>
                      <a:r>
                        <a:rPr lang="en-GB" dirty="0"/>
                        <a:t>Insect bites &amp;</a:t>
                      </a:r>
                      <a:r>
                        <a:rPr lang="en-GB" baseline="0" dirty="0"/>
                        <a:t> stings</a:t>
                      </a:r>
                      <a:endParaRPr lang="en-GB" dirty="0"/>
                    </a:p>
                  </a:txBody>
                  <a:tcPr/>
                </a:tc>
                <a:tc>
                  <a:txBody>
                    <a:bodyPr/>
                    <a:lstStyle/>
                    <a:p>
                      <a:pPr marL="285750" indent="-285750">
                        <a:buFont typeface="Arial" panose="020B0604020202020204" pitchFamily="34" charset="0"/>
                        <a:buChar char="•"/>
                      </a:pPr>
                      <a:r>
                        <a:rPr lang="en-GB" dirty="0"/>
                        <a:t>Diarrhoea</a:t>
                      </a:r>
                    </a:p>
                  </a:txBody>
                  <a:tcPr/>
                </a:tc>
                <a:tc>
                  <a:txBody>
                    <a:bodyPr/>
                    <a:lstStyle/>
                    <a:p>
                      <a:pPr marL="285750" indent="-285750">
                        <a:buFont typeface="Arial" panose="020B0604020202020204" pitchFamily="34" charset="0"/>
                        <a:buChar char="•"/>
                      </a:pPr>
                      <a:r>
                        <a:rPr lang="en-GB" dirty="0"/>
                        <a:t>Mouth ulcers</a:t>
                      </a:r>
                    </a:p>
                  </a:txBody>
                  <a:tcPr/>
                </a:tc>
                <a:extLst>
                  <a:ext uri="{0D108BD9-81ED-4DB2-BD59-A6C34878D82A}">
                    <a16:rowId xmlns:a16="http://schemas.microsoft.com/office/drawing/2014/main" val="10002"/>
                  </a:ext>
                </a:extLst>
              </a:tr>
              <a:tr h="675836">
                <a:tc>
                  <a:txBody>
                    <a:bodyPr/>
                    <a:lstStyle/>
                    <a:p>
                      <a:pPr marL="285750" indent="-285750">
                        <a:buFont typeface="Arial" panose="020B0604020202020204" pitchFamily="34" charset="0"/>
                        <a:buChar char="•"/>
                      </a:pPr>
                      <a:r>
                        <a:rPr lang="en-GB" dirty="0"/>
                        <a:t>Haemorrhoids</a:t>
                      </a:r>
                    </a:p>
                  </a:txBody>
                  <a:tcPr/>
                </a:tc>
                <a:tc>
                  <a:txBody>
                    <a:bodyPr/>
                    <a:lstStyle/>
                    <a:p>
                      <a:pPr marL="285750" indent="-285750">
                        <a:buFont typeface="Arial" panose="020B0604020202020204" pitchFamily="34" charset="0"/>
                        <a:buChar char="•"/>
                      </a:pPr>
                      <a:r>
                        <a:rPr lang="en-GB" dirty="0"/>
                        <a:t>Nappy rash</a:t>
                      </a:r>
                    </a:p>
                  </a:txBody>
                  <a:tcPr/>
                </a:tc>
                <a:tc>
                  <a:txBody>
                    <a:bodyPr/>
                    <a:lstStyle/>
                    <a:p>
                      <a:pPr marL="285750" indent="-285750">
                        <a:buFont typeface="Arial" panose="020B0604020202020204" pitchFamily="34" charset="0"/>
                        <a:buChar char="•"/>
                      </a:pPr>
                      <a:r>
                        <a:rPr lang="en-GB" dirty="0"/>
                        <a:t>Allergic Rhinitis/</a:t>
                      </a:r>
                      <a:r>
                        <a:rPr lang="en-GB" dirty="0" err="1"/>
                        <a:t>Hayfever</a:t>
                      </a:r>
                      <a:endParaRPr lang="en-GB" dirty="0"/>
                    </a:p>
                  </a:txBody>
                  <a:tcPr/>
                </a:tc>
                <a:extLst>
                  <a:ext uri="{0D108BD9-81ED-4DB2-BD59-A6C34878D82A}">
                    <a16:rowId xmlns:a16="http://schemas.microsoft.com/office/drawing/2014/main" val="10003"/>
                  </a:ext>
                </a:extLst>
              </a:tr>
              <a:tr h="391556">
                <a:tc>
                  <a:txBody>
                    <a:bodyPr/>
                    <a:lstStyle/>
                    <a:p>
                      <a:pPr marL="285750" indent="-285750">
                        <a:buFont typeface="Arial" panose="020B0604020202020204" pitchFamily="34" charset="0"/>
                        <a:buChar char="•"/>
                      </a:pPr>
                      <a:r>
                        <a:rPr lang="en-GB" dirty="0"/>
                        <a:t>Vaginal thrush</a:t>
                      </a:r>
                    </a:p>
                  </a:txBody>
                  <a:tcPr/>
                </a:tc>
                <a:tc>
                  <a:txBody>
                    <a:bodyPr/>
                    <a:lstStyle/>
                    <a:p>
                      <a:pPr marL="285750" indent="-285750">
                        <a:buFont typeface="Arial" panose="020B0604020202020204" pitchFamily="34" charset="0"/>
                        <a:buChar char="•"/>
                      </a:pPr>
                      <a:r>
                        <a:rPr lang="en-GB" dirty="0"/>
                        <a:t>Oral thrush adult/</a:t>
                      </a:r>
                      <a:r>
                        <a:rPr lang="en-GB" dirty="0" err="1"/>
                        <a:t>paed</a:t>
                      </a:r>
                      <a:r>
                        <a:rPr lang="en-GB" dirty="0"/>
                        <a:t>’</a:t>
                      </a:r>
                    </a:p>
                  </a:txBody>
                  <a:tcPr/>
                </a:tc>
                <a:tc>
                  <a:txBody>
                    <a:bodyPr/>
                    <a:lstStyle/>
                    <a:p>
                      <a:pPr marL="285750" indent="-285750">
                        <a:buFont typeface="Arial" panose="020B0604020202020204" pitchFamily="34" charset="0"/>
                        <a:buChar char="•"/>
                      </a:pPr>
                      <a:r>
                        <a:rPr lang="en-GB" dirty="0"/>
                        <a:t>Sore throat</a:t>
                      </a:r>
                    </a:p>
                  </a:txBody>
                  <a:tcPr/>
                </a:tc>
                <a:extLst>
                  <a:ext uri="{0D108BD9-81ED-4DB2-BD59-A6C34878D82A}">
                    <a16:rowId xmlns:a16="http://schemas.microsoft.com/office/drawing/2014/main" val="10004"/>
                  </a:ext>
                </a:extLst>
              </a:tr>
              <a:tr h="965480">
                <a:tc>
                  <a:txBody>
                    <a:bodyPr/>
                    <a:lstStyle/>
                    <a:p>
                      <a:pPr marL="285750" indent="-285750">
                        <a:buFont typeface="Arial" panose="020B0604020202020204" pitchFamily="34" charset="0"/>
                        <a:buChar char="•"/>
                      </a:pPr>
                      <a:r>
                        <a:rPr lang="en-GB" dirty="0"/>
                        <a:t>Minor burns &amp; Scalds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Contact dermatitis</a:t>
                      </a:r>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Viral upper respiratory tract infection (cough, colds, congestion </a:t>
                      </a:r>
                      <a:r>
                        <a:rPr lang="en-GB" dirty="0" err="1"/>
                        <a:t>etc</a:t>
                      </a:r>
                      <a:r>
                        <a:rPr lang="en-GB" dirty="0"/>
                        <a:t>)</a:t>
                      </a:r>
                    </a:p>
                  </a:txBody>
                  <a:tcPr/>
                </a:tc>
                <a:tc>
                  <a:txBody>
                    <a:bodyPr/>
                    <a:lstStyle/>
                    <a:p>
                      <a:pPr marL="285750" indent="-285750">
                        <a:buFont typeface="Arial" panose="020B0604020202020204" pitchFamily="34" charset="0"/>
                        <a:buChar char="•"/>
                      </a:pPr>
                      <a:r>
                        <a:rPr lang="en-GB" dirty="0"/>
                        <a:t>Conjunctivitis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Paed</a:t>
                      </a:r>
                      <a:r>
                        <a:rPr lang="en-GB" dirty="0"/>
                        <a:t> fever</a:t>
                      </a:r>
                    </a:p>
                  </a:txBody>
                  <a:tcPr/>
                </a:tc>
                <a:extLst>
                  <a:ext uri="{0D108BD9-81ED-4DB2-BD59-A6C34878D82A}">
                    <a16:rowId xmlns:a16="http://schemas.microsoft.com/office/drawing/2014/main" val="10005"/>
                  </a:ext>
                </a:extLst>
              </a:tr>
              <a:tr h="675836">
                <a:tc>
                  <a:txBody>
                    <a:bodyPr/>
                    <a:lstStyle/>
                    <a:p>
                      <a:pPr marL="285750" indent="-285750">
                        <a:buFont typeface="Arial" panose="020B0604020202020204" pitchFamily="34" charset="0"/>
                        <a:buChar char="•"/>
                      </a:pPr>
                      <a:r>
                        <a:rPr lang="en-GB" dirty="0"/>
                        <a:t>Headache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Cystitis</a:t>
                      </a:r>
                    </a:p>
                  </a:txBody>
                  <a:tcPr/>
                </a:tc>
                <a:tc>
                  <a:txBody>
                    <a:bodyPr/>
                    <a:lstStyle/>
                    <a:p>
                      <a:pPr marL="285750" indent="-285750">
                        <a:buFont typeface="Arial" panose="020B0604020202020204" pitchFamily="34" charset="0"/>
                        <a:buChar char="•"/>
                      </a:pPr>
                      <a:r>
                        <a:rPr lang="en-GB" dirty="0"/>
                        <a:t>Earwax</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Atheletes</a:t>
                      </a:r>
                      <a:r>
                        <a:rPr lang="en-GB" dirty="0"/>
                        <a:t> foot</a:t>
                      </a:r>
                    </a:p>
                  </a:txBody>
                  <a:tcPr/>
                </a:tc>
                <a:tc>
                  <a:txBody>
                    <a:bodyPr/>
                    <a:lstStyle/>
                    <a:p>
                      <a:pPr marL="285750" indent="-285750">
                        <a:buFont typeface="Arial" panose="020B0604020202020204" pitchFamily="34" charset="0"/>
                        <a:buChar char="•"/>
                      </a:pPr>
                      <a:r>
                        <a:rPr lang="en-GB" dirty="0"/>
                        <a:t>Musculoskeletal pain &amp; soft tissue injury</a:t>
                      </a:r>
                    </a:p>
                  </a:txBody>
                  <a:tcPr/>
                </a:tc>
                <a:extLst>
                  <a:ext uri="{0D108BD9-81ED-4DB2-BD59-A6C34878D82A}">
                    <a16:rowId xmlns:a16="http://schemas.microsoft.com/office/drawing/2014/main" val="10006"/>
                  </a:ext>
                </a:extLst>
              </a:tr>
              <a:tr h="675836">
                <a:tc>
                  <a:txBody>
                    <a:bodyPr/>
                    <a:lstStyle/>
                    <a:p>
                      <a:pPr marL="285750" indent="-285750">
                        <a:buFont typeface="Arial" panose="020B0604020202020204" pitchFamily="34" charset="0"/>
                        <a:buChar char="•"/>
                      </a:pPr>
                      <a:r>
                        <a:rPr lang="en-GB" dirty="0" err="1"/>
                        <a:t>Paed</a:t>
                      </a:r>
                      <a:r>
                        <a:rPr lang="en-GB" dirty="0"/>
                        <a:t> teething</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Migraleve</a:t>
                      </a:r>
                      <a:endParaRPr lang="en-GB" dirty="0">
                        <a:solidFill>
                          <a:schemeClr val="accent6">
                            <a:lumMod val="75000"/>
                          </a:schemeClr>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Threadworm</a:t>
                      </a:r>
                    </a:p>
                    <a:p>
                      <a:pPr marL="0" indent="0">
                        <a:buFont typeface="Arial" panose="020B0604020202020204" pitchFamily="34" charset="0"/>
                        <a:buNone/>
                      </a:pPr>
                      <a:endParaRPr lang="en-GB" dirty="0"/>
                    </a:p>
                  </a:txBody>
                  <a:tcPr/>
                </a:tc>
                <a:extLst>
                  <a:ext uri="{0D108BD9-81ED-4DB2-BD59-A6C34878D82A}">
                    <a16:rowId xmlns:a16="http://schemas.microsoft.com/office/drawing/2014/main" val="10007"/>
                  </a:ext>
                </a:extLst>
              </a:tr>
              <a:tr h="675836">
                <a:tc>
                  <a:txBody>
                    <a:bodyPr/>
                    <a:lstStyle/>
                    <a:p>
                      <a:pPr marL="285750" indent="-285750">
                        <a:buFont typeface="Arial" panose="020B0604020202020204" pitchFamily="34" charset="0"/>
                        <a:buChar char="•"/>
                      </a:pPr>
                      <a:r>
                        <a:rPr lang="en-GB" dirty="0"/>
                        <a:t>Cold sores</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Sumatriptan</a:t>
                      </a:r>
                      <a:endParaRPr lang="en-GB" dirty="0">
                        <a:solidFill>
                          <a:schemeClr val="accent6">
                            <a:lumMod val="75000"/>
                          </a:schemeClr>
                        </a:solidFill>
                      </a:endParaRPr>
                    </a:p>
                    <a:p>
                      <a:pPr marL="285750" indent="-285750">
                        <a:buFont typeface="Arial" panose="020B0604020202020204" pitchFamily="34" charset="0"/>
                        <a:buChar char="•"/>
                      </a:pPr>
                      <a:r>
                        <a:rPr lang="en-GB" dirty="0" err="1">
                          <a:solidFill>
                            <a:schemeClr val="accent6">
                              <a:lumMod val="75000"/>
                            </a:schemeClr>
                          </a:solidFill>
                        </a:rPr>
                        <a:t>Buccastem</a:t>
                      </a:r>
                      <a:endParaRPr lang="en-GB" dirty="0">
                        <a:solidFill>
                          <a:schemeClr val="accent6">
                            <a:lumMod val="75000"/>
                          </a:schemeClr>
                        </a:solidFill>
                      </a:endParaRP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Permethrine</a:t>
                      </a:r>
                      <a:r>
                        <a:rPr lang="en-GB" baseline="0" dirty="0">
                          <a:solidFill>
                            <a:schemeClr val="accent6">
                              <a:lumMod val="75000"/>
                            </a:schemeClr>
                          </a:solidFill>
                        </a:rPr>
                        <a:t> cream 5%</a:t>
                      </a:r>
                    </a:p>
                    <a:p>
                      <a:pPr marL="285750" indent="-285750">
                        <a:buFont typeface="Arial" panose="020B0604020202020204" pitchFamily="34" charset="0"/>
                        <a:buChar char="•"/>
                      </a:pPr>
                      <a:r>
                        <a:rPr lang="en-GB" baseline="0" dirty="0" err="1">
                          <a:solidFill>
                            <a:schemeClr val="accent6">
                              <a:lumMod val="75000"/>
                            </a:schemeClr>
                          </a:solidFill>
                        </a:rPr>
                        <a:t>Salatac</a:t>
                      </a:r>
                      <a:r>
                        <a:rPr lang="en-GB" baseline="0" dirty="0">
                          <a:solidFill>
                            <a:schemeClr val="accent6">
                              <a:lumMod val="75000"/>
                            </a:schemeClr>
                          </a:solidFill>
                        </a:rPr>
                        <a:t> gel 8g</a:t>
                      </a:r>
                      <a:endParaRPr lang="en-GB" dirty="0">
                        <a:solidFill>
                          <a:schemeClr val="accent6">
                            <a:lumMod val="75000"/>
                          </a:schemeClr>
                        </a:solidFill>
                      </a:endParaRPr>
                    </a:p>
                  </a:txBody>
                  <a:tcPr/>
                </a:tc>
                <a:extLst>
                  <a:ext uri="{0D108BD9-81ED-4DB2-BD59-A6C34878D82A}">
                    <a16:rowId xmlns:a16="http://schemas.microsoft.com/office/drawing/2014/main" val="10008"/>
                  </a:ext>
                </a:extLst>
              </a:tr>
              <a:tr h="391556">
                <a:tc>
                  <a:txBody>
                    <a:bodyPr/>
                    <a:lstStyle/>
                    <a:p>
                      <a:pPr marL="285750" indent="-285750">
                        <a:buFont typeface="Arial" panose="020B0604020202020204" pitchFamily="34" charset="0"/>
                        <a:buChar char="•"/>
                      </a:pPr>
                      <a:r>
                        <a:rPr lang="en-GB" dirty="0"/>
                        <a:t>Fungal skin infection</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Driclor</a:t>
                      </a:r>
                      <a:r>
                        <a:rPr lang="en-GB" dirty="0">
                          <a:solidFill>
                            <a:schemeClr val="accent6">
                              <a:lumMod val="75000"/>
                            </a:schemeClr>
                          </a:solidFill>
                        </a:rPr>
                        <a:t> 20mls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solidFill>
                            <a:schemeClr val="accent6">
                              <a:lumMod val="75000"/>
                            </a:schemeClr>
                          </a:solidFill>
                        </a:rPr>
                        <a:t>Acnecide</a:t>
                      </a:r>
                      <a:r>
                        <a:rPr lang="en-GB" dirty="0">
                          <a:solidFill>
                            <a:schemeClr val="accent6">
                              <a:lumMod val="75000"/>
                            </a:schemeClr>
                          </a:solidFill>
                        </a:rPr>
                        <a:t> 30g</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8555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Referral – Two different types</a:t>
            </a:r>
          </a:p>
        </p:txBody>
      </p:sp>
      <p:sp>
        <p:nvSpPr>
          <p:cNvPr id="3" name="Text Placeholder 2"/>
          <p:cNvSpPr>
            <a:spLocks noGrp="1"/>
          </p:cNvSpPr>
          <p:nvPr>
            <p:ph type="body" idx="1"/>
          </p:nvPr>
        </p:nvSpPr>
        <p:spPr>
          <a:xfrm>
            <a:off x="457200" y="1535113"/>
            <a:ext cx="3034680" cy="639762"/>
          </a:xfrm>
        </p:spPr>
        <p:txBody>
          <a:bodyPr/>
          <a:lstStyle/>
          <a:p>
            <a:r>
              <a:rPr lang="en-GB" dirty="0"/>
              <a:t>Non-urgent</a:t>
            </a:r>
          </a:p>
        </p:txBody>
      </p:sp>
      <p:sp>
        <p:nvSpPr>
          <p:cNvPr id="6" name="Content Placeholder 5"/>
          <p:cNvSpPr>
            <a:spLocks noGrp="1"/>
          </p:cNvSpPr>
          <p:nvPr>
            <p:ph sz="half" idx="2"/>
          </p:nvPr>
        </p:nvSpPr>
        <p:spPr>
          <a:xfrm>
            <a:off x="457200" y="2174875"/>
            <a:ext cx="3178696" cy="3951288"/>
          </a:xfrm>
        </p:spPr>
        <p:txBody>
          <a:bodyPr/>
          <a:lstStyle/>
          <a:p>
            <a:r>
              <a:rPr lang="en-GB" dirty="0"/>
              <a:t>Advise the patient and signpost the patient to their GP</a:t>
            </a:r>
          </a:p>
          <a:p>
            <a:r>
              <a:rPr lang="en-GB" dirty="0"/>
              <a:t>The pharmacy should not contact the GP surgery or arrange an appointment for the patient</a:t>
            </a:r>
          </a:p>
          <a:p>
            <a:r>
              <a:rPr lang="en-GB" dirty="0"/>
              <a:t>Usual care</a:t>
            </a:r>
          </a:p>
          <a:p>
            <a:endParaRPr lang="en-GB" dirty="0"/>
          </a:p>
        </p:txBody>
      </p:sp>
      <p:sp>
        <p:nvSpPr>
          <p:cNvPr id="7" name="Text Placeholder 6"/>
          <p:cNvSpPr>
            <a:spLocks noGrp="1"/>
          </p:cNvSpPr>
          <p:nvPr>
            <p:ph type="body" sz="quarter" idx="3"/>
          </p:nvPr>
        </p:nvSpPr>
        <p:spPr>
          <a:xfrm>
            <a:off x="3779913" y="1535113"/>
            <a:ext cx="4906888" cy="639762"/>
          </a:xfrm>
        </p:spPr>
        <p:txBody>
          <a:bodyPr/>
          <a:lstStyle/>
          <a:p>
            <a:r>
              <a:rPr lang="en-GB" dirty="0"/>
              <a:t>Urgent</a:t>
            </a:r>
          </a:p>
        </p:txBody>
      </p:sp>
      <p:sp>
        <p:nvSpPr>
          <p:cNvPr id="8" name="Content Placeholder 7"/>
          <p:cNvSpPr>
            <a:spLocks noGrp="1"/>
          </p:cNvSpPr>
          <p:nvPr>
            <p:ph sz="quarter" idx="4"/>
          </p:nvPr>
        </p:nvSpPr>
        <p:spPr>
          <a:xfrm>
            <a:off x="3707904" y="2174875"/>
            <a:ext cx="4978897" cy="3951288"/>
          </a:xfrm>
        </p:spPr>
        <p:txBody>
          <a:bodyPr/>
          <a:lstStyle/>
          <a:p>
            <a:r>
              <a:rPr lang="en-GB" dirty="0"/>
              <a:t>Same day appointment deemed necessary by the pharmacist</a:t>
            </a:r>
          </a:p>
          <a:p>
            <a:r>
              <a:rPr lang="en-GB" dirty="0"/>
              <a:t>Active referral to</a:t>
            </a:r>
          </a:p>
          <a:p>
            <a:pPr lvl="1"/>
            <a:r>
              <a:rPr lang="en-GB" dirty="0"/>
              <a:t> GP practice</a:t>
            </a:r>
          </a:p>
          <a:p>
            <a:pPr lvl="1"/>
            <a:r>
              <a:rPr lang="en-GB" dirty="0"/>
              <a:t>Beacon walk-in centre</a:t>
            </a:r>
          </a:p>
          <a:p>
            <a:pPr lvl="1"/>
            <a:r>
              <a:rPr lang="en-GB" dirty="0"/>
              <a:t>NHS 111</a:t>
            </a:r>
          </a:p>
          <a:p>
            <a:pPr lvl="1"/>
            <a:r>
              <a:rPr lang="en-GB" dirty="0"/>
              <a:t>A+E</a:t>
            </a:r>
          </a:p>
          <a:p>
            <a:r>
              <a:rPr lang="en-GB" dirty="0"/>
              <a:t>Pharmacy to arrange appointment</a:t>
            </a:r>
          </a:p>
          <a:p>
            <a:r>
              <a:rPr lang="en-GB" dirty="0"/>
              <a:t>Ensure that patient gets medical attention at the right time</a:t>
            </a:r>
          </a:p>
          <a:p>
            <a:r>
              <a:rPr lang="en-GB" dirty="0"/>
              <a:t>Part of service</a:t>
            </a:r>
          </a:p>
        </p:txBody>
      </p:sp>
    </p:spTree>
    <p:extLst>
      <p:ext uri="{BB962C8B-B14F-4D97-AF65-F5344CB8AC3E}">
        <p14:creationId xmlns:p14="http://schemas.microsoft.com/office/powerpoint/2010/main" val="87463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dirty="0"/>
              <a:t>How can I identify participating pharmacies</a:t>
            </a:r>
          </a:p>
        </p:txBody>
      </p:sp>
      <p:sp>
        <p:nvSpPr>
          <p:cNvPr id="6" name="Content Placeholder 5"/>
          <p:cNvSpPr>
            <a:spLocks noGrp="1"/>
          </p:cNvSpPr>
          <p:nvPr>
            <p:ph sz="half" idx="1"/>
          </p:nvPr>
        </p:nvSpPr>
        <p:spPr>
          <a:xfrm>
            <a:off x="457200" y="1815744"/>
            <a:ext cx="4038600" cy="4525963"/>
          </a:xfrm>
        </p:spPr>
        <p:txBody>
          <a:bodyPr/>
          <a:lstStyle/>
          <a:p>
            <a:r>
              <a:rPr lang="en-GB" dirty="0"/>
              <a:t>Poster</a:t>
            </a:r>
          </a:p>
          <a:p>
            <a:r>
              <a:rPr lang="en-GB" dirty="0"/>
              <a:t>Window stickers</a:t>
            </a:r>
          </a:p>
          <a:p>
            <a:r>
              <a:rPr lang="en-GB" dirty="0"/>
              <a:t>Cards</a:t>
            </a:r>
          </a:p>
          <a:p>
            <a:endParaRPr lang="en-GB" dirty="0"/>
          </a:p>
        </p:txBody>
      </p:sp>
      <p:pic>
        <p:nvPicPr>
          <p:cNvPr id="5" name="Content Placeholder 4"/>
          <p:cNvPicPr>
            <a:picLocks noGrp="1" noChangeAspect="1"/>
          </p:cNvPicPr>
          <p:nvPr>
            <p:ph sz="half" idx="2"/>
          </p:nvPr>
        </p:nvPicPr>
        <p:blipFill>
          <a:blip r:embed="rId4"/>
          <a:stretch>
            <a:fillRect/>
          </a:stretch>
        </p:blipFill>
        <p:spPr>
          <a:xfrm>
            <a:off x="5216525" y="1975446"/>
            <a:ext cx="3206750" cy="4525963"/>
          </a:xfrm>
          <a:prstGeom prst="rect">
            <a:avLst/>
          </a:prstGeom>
        </p:spPr>
      </p:pic>
      <p:pic>
        <p:nvPicPr>
          <p:cNvPr id="2" name="Picture 1"/>
          <p:cNvPicPr>
            <a:picLocks noChangeAspect="1"/>
          </p:cNvPicPr>
          <p:nvPr/>
        </p:nvPicPr>
        <p:blipFill>
          <a:blip r:embed="rId5"/>
          <a:stretch>
            <a:fillRect/>
          </a:stretch>
        </p:blipFill>
        <p:spPr>
          <a:xfrm>
            <a:off x="894556" y="3431019"/>
            <a:ext cx="3272904" cy="2392564"/>
          </a:xfrm>
          <a:prstGeom prst="rect">
            <a:avLst/>
          </a:prstGeom>
        </p:spPr>
      </p:pic>
    </p:spTree>
    <p:extLst>
      <p:ext uri="{BB962C8B-B14F-4D97-AF65-F5344CB8AC3E}">
        <p14:creationId xmlns:p14="http://schemas.microsoft.com/office/powerpoint/2010/main" val="178313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sz="4000" dirty="0"/>
              <a:t>Pharmacy First - Part 2 - Medicines supply from 01.02.2017 to 22.03.2018 </a:t>
            </a:r>
            <a:r>
              <a:rPr lang="en-GB" sz="1200" dirty="0"/>
              <a:t>28 out of 31</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55" y="1844824"/>
            <a:ext cx="7724775" cy="46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78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sz="4000" dirty="0"/>
              <a:t>Pharmacy First - Part 2 - Medicines supply from 2017-02-01 to 2018-03-22</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802606"/>
            <a:ext cx="7610475" cy="505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7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sz="4000" dirty="0"/>
              <a:t>Pharmacy First - Part 2 - Medicines supply from 2017-02-01 to 2018-03-22</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13000"/>
            <a:ext cx="8820472"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99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ea typeface="+mj-ea"/>
                <a:cs typeface="+mj-cs"/>
              </a:rPr>
              <a:t>Palliative Care/ Just in Case Drugs</a:t>
            </a:r>
            <a:endParaRPr lang="en-GB" dirty="0"/>
          </a:p>
        </p:txBody>
      </p:sp>
      <p:sp>
        <p:nvSpPr>
          <p:cNvPr id="3" name="Title 2"/>
          <p:cNvSpPr>
            <a:spLocks noGrp="1"/>
          </p:cNvSpPr>
          <p:nvPr>
            <p:ph type="ctrTitle"/>
          </p:nvPr>
        </p:nvSpPr>
        <p:spPr>
          <a:xfrm>
            <a:off x="685800" y="1124744"/>
            <a:ext cx="7772400" cy="5256584"/>
          </a:xfrm>
        </p:spPr>
        <p:txBody>
          <a:bodyPr/>
          <a:lstStyle/>
          <a:p>
            <a:pPr algn="l"/>
            <a:br>
              <a:rPr lang="en-GB" sz="3200" dirty="0"/>
            </a:br>
            <a:br>
              <a:rPr lang="en-GB" sz="3200" dirty="0"/>
            </a:br>
            <a:br>
              <a:rPr lang="en-GB" sz="3200" dirty="0"/>
            </a:br>
            <a:r>
              <a:rPr lang="en-GB" sz="3200" dirty="0">
                <a:ea typeface="Calibri"/>
                <a:cs typeface="Times New Roman"/>
              </a:rPr>
              <a:t>A key factor that has had a negative impact on palliative care patients and their families is poor access to appropriate medication, particularly, in relation to the management of pain. </a:t>
            </a:r>
            <a:br>
              <a:rPr lang="en-GB" sz="3200" dirty="0">
                <a:ea typeface="Calibri"/>
                <a:cs typeface="Times New Roman"/>
              </a:rPr>
            </a:br>
            <a:br>
              <a:rPr lang="en-GB" sz="3200" dirty="0"/>
            </a:br>
            <a:r>
              <a:rPr lang="en-GB" sz="3200" dirty="0"/>
              <a:t>This service helps improve access to palliative care drugs during pharmacy opening hours. </a:t>
            </a: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281834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A, frequently used items </a:t>
            </a:r>
          </a:p>
          <a:p>
            <a:pPr algn="ctr" fontAlgn="auto">
              <a:spcBef>
                <a:spcPts val="0"/>
              </a:spcBef>
              <a:spcAft>
                <a:spcPts val="0"/>
              </a:spcAft>
              <a:defRPr/>
            </a:pPr>
            <a:r>
              <a:rPr lang="en-GB" sz="2000" dirty="0">
                <a:solidFill>
                  <a:prstClr val="black"/>
                </a:solidFill>
              </a:rPr>
              <a:t>– all pharmacies can participate</a:t>
            </a:r>
          </a:p>
          <a:p>
            <a:pPr algn="ctr" fontAlgn="auto">
              <a:spcBef>
                <a:spcPts val="0"/>
              </a:spcBef>
              <a:spcAft>
                <a:spcPts val="0"/>
              </a:spcAft>
              <a:defRPr/>
            </a:pPr>
            <a:endParaRPr lang="en-GB" sz="1000" dirty="0"/>
          </a:p>
        </p:txBody>
      </p:sp>
      <p:sp>
        <p:nvSpPr>
          <p:cNvPr id="3" name="Title 2"/>
          <p:cNvSpPr>
            <a:spLocks noGrp="1"/>
          </p:cNvSpPr>
          <p:nvPr>
            <p:ph type="ctrTitle"/>
          </p:nvPr>
        </p:nvSpPr>
        <p:spPr/>
        <p:txBody>
          <a:bodyPr/>
          <a:lstStyle/>
          <a:p>
            <a:r>
              <a:rPr lang="en-GB" dirty="0"/>
              <a:t>Any questions?</a:t>
            </a:r>
          </a:p>
        </p:txBody>
      </p:sp>
      <p:graphicFrame>
        <p:nvGraphicFramePr>
          <p:cNvPr id="2" name="Table 1"/>
          <p:cNvGraphicFramePr>
            <a:graphicFrameLocks noGrp="1"/>
          </p:cNvGraphicFramePr>
          <p:nvPr>
            <p:extLst>
              <p:ext uri="{D42A27DB-BD31-4B8C-83A1-F6EECF244321}">
                <p14:modId xmlns:p14="http://schemas.microsoft.com/office/powerpoint/2010/main" val="1170678439"/>
              </p:ext>
            </p:extLst>
          </p:nvPr>
        </p:nvGraphicFramePr>
        <p:xfrm>
          <a:off x="863588" y="1916832"/>
          <a:ext cx="7416824" cy="4465513"/>
        </p:xfrm>
        <a:graphic>
          <a:graphicData uri="http://schemas.openxmlformats.org/drawingml/2006/table">
            <a:tbl>
              <a:tblPr firstRow="1" firstCol="1" bandRow="1">
                <a:tableStyleId>{5C22544A-7EE6-4342-B048-85BDC9FD1C3A}</a:tableStyleId>
              </a:tblPr>
              <a:tblGrid>
                <a:gridCol w="4976937">
                  <a:extLst>
                    <a:ext uri="{9D8B030D-6E8A-4147-A177-3AD203B41FA5}">
                      <a16:colId xmlns:a16="http://schemas.microsoft.com/office/drawing/2014/main" val="20000"/>
                    </a:ext>
                  </a:extLst>
                </a:gridCol>
                <a:gridCol w="854934">
                  <a:extLst>
                    <a:ext uri="{9D8B030D-6E8A-4147-A177-3AD203B41FA5}">
                      <a16:colId xmlns:a16="http://schemas.microsoft.com/office/drawing/2014/main" val="20001"/>
                    </a:ext>
                  </a:extLst>
                </a:gridCol>
                <a:gridCol w="1584953">
                  <a:extLst>
                    <a:ext uri="{9D8B030D-6E8A-4147-A177-3AD203B41FA5}">
                      <a16:colId xmlns:a16="http://schemas.microsoft.com/office/drawing/2014/main" val="20002"/>
                    </a:ext>
                  </a:extLst>
                </a:gridCol>
              </a:tblGrid>
              <a:tr h="269041">
                <a:tc>
                  <a:txBody>
                    <a:bodyPr/>
                    <a:lstStyle/>
                    <a:p>
                      <a:pPr>
                        <a:lnSpc>
                          <a:spcPct val="115000"/>
                        </a:lnSpc>
                        <a:spcAft>
                          <a:spcPts val="0"/>
                        </a:spcAft>
                      </a:pPr>
                      <a:r>
                        <a:rPr lang="en-GB" sz="1100" dirty="0">
                          <a:effectLst/>
                        </a:rPr>
                        <a:t>Preparation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Category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Stock</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9041">
                <a:tc>
                  <a:txBody>
                    <a:bodyPr/>
                    <a:lstStyle/>
                    <a:p>
                      <a:pPr>
                        <a:lnSpc>
                          <a:spcPct val="115000"/>
                        </a:lnSpc>
                        <a:spcAft>
                          <a:spcPts val="0"/>
                        </a:spcAft>
                      </a:pPr>
                      <a:r>
                        <a:rPr lang="en-GB" sz="1100">
                          <a:effectLst/>
                        </a:rPr>
                        <a:t>Cyclizine (50mg/1ml)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9041">
                <a:tc>
                  <a:txBody>
                    <a:bodyPr/>
                    <a:lstStyle/>
                    <a:p>
                      <a:pPr>
                        <a:lnSpc>
                          <a:spcPct val="115000"/>
                        </a:lnSpc>
                        <a:spcAft>
                          <a:spcPts val="0"/>
                        </a:spcAft>
                      </a:pPr>
                      <a:r>
                        <a:rPr lang="en-GB" sz="1100">
                          <a:effectLst/>
                        </a:rPr>
                        <a:t>Dexamethasone (3.3mg/1ml)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9041">
                <a:tc>
                  <a:txBody>
                    <a:bodyPr/>
                    <a:lstStyle/>
                    <a:p>
                      <a:pPr>
                        <a:lnSpc>
                          <a:spcPct val="115000"/>
                        </a:lnSpc>
                        <a:spcAft>
                          <a:spcPts val="0"/>
                        </a:spcAft>
                      </a:pPr>
                      <a:r>
                        <a:rPr lang="en-GB" sz="1100">
                          <a:effectLst/>
                        </a:rPr>
                        <a:t>Fentanyl (100 micrograms/2ml)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69041">
                <a:tc>
                  <a:txBody>
                    <a:bodyPr/>
                    <a:lstStyle/>
                    <a:p>
                      <a:pPr>
                        <a:lnSpc>
                          <a:spcPct val="115000"/>
                        </a:lnSpc>
                        <a:spcAft>
                          <a:spcPts val="0"/>
                        </a:spcAft>
                      </a:pPr>
                      <a:r>
                        <a:rPr lang="en-GB" sz="1100">
                          <a:effectLst/>
                        </a:rPr>
                        <a:t>Haloperidol 5mg/1ml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69041">
                <a:tc>
                  <a:txBody>
                    <a:bodyPr/>
                    <a:lstStyle/>
                    <a:p>
                      <a:pPr>
                        <a:lnSpc>
                          <a:spcPct val="115000"/>
                        </a:lnSpc>
                        <a:spcAft>
                          <a:spcPts val="0"/>
                        </a:spcAft>
                      </a:pPr>
                      <a:r>
                        <a:rPr lang="en-GB" sz="1100">
                          <a:effectLst/>
                        </a:rPr>
                        <a:t>Hyoscine butylbromide 20mg/1ml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69041">
                <a:tc>
                  <a:txBody>
                    <a:bodyPr/>
                    <a:lstStyle/>
                    <a:p>
                      <a:pPr>
                        <a:lnSpc>
                          <a:spcPct val="115000"/>
                        </a:lnSpc>
                        <a:spcAft>
                          <a:spcPts val="0"/>
                        </a:spcAft>
                      </a:pPr>
                      <a:r>
                        <a:rPr lang="en-GB" sz="1100">
                          <a:effectLst/>
                        </a:rPr>
                        <a:t>Levomepromazine (25mg/1ml)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29898">
                <a:tc>
                  <a:txBody>
                    <a:bodyPr/>
                    <a:lstStyle/>
                    <a:p>
                      <a:pPr>
                        <a:lnSpc>
                          <a:spcPct val="115000"/>
                        </a:lnSpc>
                        <a:spcAft>
                          <a:spcPts val="0"/>
                        </a:spcAft>
                      </a:pPr>
                      <a:r>
                        <a:rPr lang="en-GB" sz="1100">
                          <a:effectLst/>
                        </a:rPr>
                        <a:t>Lorazepam 1mg tablets (Genus brand – Those disperse more quickly)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28 tablets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69041">
                <a:tc>
                  <a:txBody>
                    <a:bodyPr/>
                    <a:lstStyle/>
                    <a:p>
                      <a:pPr>
                        <a:lnSpc>
                          <a:spcPct val="115000"/>
                        </a:lnSpc>
                        <a:spcAft>
                          <a:spcPts val="0"/>
                        </a:spcAft>
                      </a:pPr>
                      <a:r>
                        <a:rPr lang="en-GB" sz="1100">
                          <a:effectLst/>
                        </a:rPr>
                        <a:t>Metoclopramine (10mg/2ml)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69041">
                <a:tc>
                  <a:txBody>
                    <a:bodyPr/>
                    <a:lstStyle/>
                    <a:p>
                      <a:pPr>
                        <a:lnSpc>
                          <a:spcPct val="115000"/>
                        </a:lnSpc>
                        <a:spcAft>
                          <a:spcPts val="0"/>
                        </a:spcAft>
                      </a:pPr>
                      <a:r>
                        <a:rPr lang="en-GB" sz="1100">
                          <a:effectLst/>
                        </a:rPr>
                        <a:t>Midazolam (10mg/2ml)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69041">
                <a:tc>
                  <a:txBody>
                    <a:bodyPr/>
                    <a:lstStyle/>
                    <a:p>
                      <a:pPr>
                        <a:lnSpc>
                          <a:spcPct val="115000"/>
                        </a:lnSpc>
                        <a:spcAft>
                          <a:spcPts val="0"/>
                        </a:spcAft>
                      </a:pPr>
                      <a:r>
                        <a:rPr lang="en-GB" sz="1100">
                          <a:effectLst/>
                        </a:rPr>
                        <a:t>Morphine Sulphate (10mg/1ml)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69041">
                <a:tc>
                  <a:txBody>
                    <a:bodyPr/>
                    <a:lstStyle/>
                    <a:p>
                      <a:pPr>
                        <a:lnSpc>
                          <a:spcPct val="115000"/>
                        </a:lnSpc>
                        <a:spcAft>
                          <a:spcPts val="0"/>
                        </a:spcAft>
                      </a:pPr>
                      <a:r>
                        <a:rPr lang="en-GB" sz="1100">
                          <a:effectLst/>
                        </a:rPr>
                        <a:t>Morphine Sulphate (30mg/1ml)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69041">
                <a:tc>
                  <a:txBody>
                    <a:bodyPr/>
                    <a:lstStyle/>
                    <a:p>
                      <a:pPr>
                        <a:lnSpc>
                          <a:spcPct val="115000"/>
                        </a:lnSpc>
                        <a:spcAft>
                          <a:spcPts val="0"/>
                        </a:spcAft>
                      </a:pPr>
                      <a:r>
                        <a:rPr lang="en-GB" sz="1100">
                          <a:effectLst/>
                        </a:rPr>
                        <a:t>Oramorph 10mg/5ml Oral Solution (one 300ml bottle)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1X300ml</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69041">
                <a:tc>
                  <a:txBody>
                    <a:bodyPr/>
                    <a:lstStyle/>
                    <a:p>
                      <a:pPr>
                        <a:lnSpc>
                          <a:spcPct val="115000"/>
                        </a:lnSpc>
                        <a:spcAft>
                          <a:spcPts val="0"/>
                        </a:spcAft>
                      </a:pPr>
                      <a:r>
                        <a:rPr lang="en-GB" sz="1100" dirty="0" err="1">
                          <a:effectLst/>
                        </a:rPr>
                        <a:t>Oramorph</a:t>
                      </a:r>
                      <a:r>
                        <a:rPr lang="en-GB" sz="1100" dirty="0">
                          <a:effectLst/>
                        </a:rPr>
                        <a:t> Concentrate 20mg/5ml Sugar Free Oral Solution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1X120ml</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69041">
                <a:tc>
                  <a:txBody>
                    <a:bodyPr/>
                    <a:lstStyle/>
                    <a:p>
                      <a:pPr>
                        <a:lnSpc>
                          <a:spcPct val="115000"/>
                        </a:lnSpc>
                        <a:spcAft>
                          <a:spcPts val="0"/>
                        </a:spcAft>
                      </a:pPr>
                      <a:r>
                        <a:rPr lang="en-GB" sz="1100">
                          <a:effectLst/>
                        </a:rPr>
                        <a:t>Oxycodone (10mg/1ml)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69041">
                <a:tc>
                  <a:txBody>
                    <a:bodyPr/>
                    <a:lstStyle/>
                    <a:p>
                      <a:pPr>
                        <a:lnSpc>
                          <a:spcPct val="115000"/>
                        </a:lnSpc>
                        <a:spcAft>
                          <a:spcPts val="0"/>
                        </a:spcAft>
                      </a:pPr>
                      <a:r>
                        <a:rPr lang="en-GB" sz="1100">
                          <a:effectLst/>
                        </a:rPr>
                        <a:t>Water for Injections 20ml size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10 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6579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B, infrequently used items</a:t>
            </a:r>
          </a:p>
          <a:p>
            <a:pPr algn="ctr" fontAlgn="auto">
              <a:spcBef>
                <a:spcPts val="0"/>
              </a:spcBef>
              <a:spcAft>
                <a:spcPts val="0"/>
              </a:spcAft>
              <a:defRPr/>
            </a:pPr>
            <a:r>
              <a:rPr lang="en-GB" sz="2000" dirty="0">
                <a:solidFill>
                  <a:prstClr val="black"/>
                </a:solidFill>
              </a:rPr>
              <a:t>- agreed small number of pharmacies</a:t>
            </a:r>
            <a:endParaRPr lang="en-GB" sz="1000" dirty="0"/>
          </a:p>
        </p:txBody>
      </p:sp>
      <p:graphicFrame>
        <p:nvGraphicFramePr>
          <p:cNvPr id="6" name="Table 5"/>
          <p:cNvGraphicFramePr>
            <a:graphicFrameLocks noGrp="1"/>
          </p:cNvGraphicFramePr>
          <p:nvPr>
            <p:extLst>
              <p:ext uri="{D42A27DB-BD31-4B8C-83A1-F6EECF244321}">
                <p14:modId xmlns:p14="http://schemas.microsoft.com/office/powerpoint/2010/main" val="188623493"/>
              </p:ext>
            </p:extLst>
          </p:nvPr>
        </p:nvGraphicFramePr>
        <p:xfrm>
          <a:off x="503771" y="2708920"/>
          <a:ext cx="8136457" cy="2160240"/>
        </p:xfrm>
        <a:graphic>
          <a:graphicData uri="http://schemas.openxmlformats.org/drawingml/2006/table">
            <a:tbl>
              <a:tblPr firstRow="1" firstCol="1" bandRow="1">
                <a:tableStyleId>{5C22544A-7EE6-4342-B048-85BDC9FD1C3A}</a:tableStyleId>
              </a:tblPr>
              <a:tblGrid>
                <a:gridCol w="6091746">
                  <a:extLst>
                    <a:ext uri="{9D8B030D-6E8A-4147-A177-3AD203B41FA5}">
                      <a16:colId xmlns:a16="http://schemas.microsoft.com/office/drawing/2014/main" val="20000"/>
                    </a:ext>
                  </a:extLst>
                </a:gridCol>
                <a:gridCol w="1043549">
                  <a:extLst>
                    <a:ext uri="{9D8B030D-6E8A-4147-A177-3AD203B41FA5}">
                      <a16:colId xmlns:a16="http://schemas.microsoft.com/office/drawing/2014/main" val="20001"/>
                    </a:ext>
                  </a:extLst>
                </a:gridCol>
                <a:gridCol w="1001162">
                  <a:extLst>
                    <a:ext uri="{9D8B030D-6E8A-4147-A177-3AD203B41FA5}">
                      <a16:colId xmlns:a16="http://schemas.microsoft.com/office/drawing/2014/main" val="20002"/>
                    </a:ext>
                  </a:extLst>
                </a:gridCol>
              </a:tblGrid>
              <a:tr h="432048">
                <a:tc>
                  <a:txBody>
                    <a:bodyPr/>
                    <a:lstStyle/>
                    <a:p>
                      <a:pPr>
                        <a:lnSpc>
                          <a:spcPct val="115000"/>
                        </a:lnSpc>
                        <a:spcAft>
                          <a:spcPts val="0"/>
                        </a:spcAft>
                      </a:pPr>
                      <a:r>
                        <a:rPr lang="en-GB" sz="1100">
                          <a:effectLst/>
                        </a:rPr>
                        <a:t>Preparation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Category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Stock</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32048">
                <a:tc>
                  <a:txBody>
                    <a:bodyPr/>
                    <a:lstStyle/>
                    <a:p>
                      <a:pPr>
                        <a:lnSpc>
                          <a:spcPct val="115000"/>
                        </a:lnSpc>
                        <a:spcAft>
                          <a:spcPts val="0"/>
                        </a:spcAft>
                      </a:pPr>
                      <a:r>
                        <a:rPr lang="en-GB" sz="1100">
                          <a:effectLst/>
                        </a:rPr>
                        <a:t>Methadone (10mg/1ml)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10amps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2048">
                <a:tc>
                  <a:txBody>
                    <a:bodyPr/>
                    <a:lstStyle/>
                    <a:p>
                      <a:pPr>
                        <a:lnSpc>
                          <a:spcPct val="115000"/>
                        </a:lnSpc>
                        <a:spcAft>
                          <a:spcPts val="0"/>
                        </a:spcAft>
                      </a:pPr>
                      <a:r>
                        <a:rPr lang="en-GB" sz="1100">
                          <a:effectLst/>
                        </a:rPr>
                        <a:t>Ondansetron (4mg/2ml)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5amps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2048">
                <a:tc>
                  <a:txBody>
                    <a:bodyPr/>
                    <a:lstStyle/>
                    <a:p>
                      <a:pPr>
                        <a:lnSpc>
                          <a:spcPct val="115000"/>
                        </a:lnSpc>
                        <a:spcAft>
                          <a:spcPts val="0"/>
                        </a:spcAft>
                      </a:pPr>
                      <a:r>
                        <a:rPr lang="en-GB" sz="1100">
                          <a:effectLst/>
                        </a:rPr>
                        <a:t>Phenobarbitol (200mg/1ml)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CD2</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10amps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2048">
                <a:tc>
                  <a:txBody>
                    <a:bodyPr/>
                    <a:lstStyle/>
                    <a:p>
                      <a:pPr>
                        <a:lnSpc>
                          <a:spcPct val="115000"/>
                        </a:lnSpc>
                        <a:spcAft>
                          <a:spcPts val="0"/>
                        </a:spcAft>
                      </a:pPr>
                      <a:r>
                        <a:rPr lang="en-GB" sz="1100">
                          <a:effectLst/>
                        </a:rPr>
                        <a:t>Ranitidine (50mg/2ml)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5amps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708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Minor Ailments Service</a:t>
            </a:r>
            <a:br>
              <a:rPr lang="en-GB" dirty="0"/>
            </a:br>
            <a:r>
              <a:rPr lang="en-GB" dirty="0"/>
              <a:t> Pharmacy First</a:t>
            </a:r>
          </a:p>
        </p:txBody>
      </p:sp>
      <p:sp>
        <p:nvSpPr>
          <p:cNvPr id="5" name="Content Placeholder 4"/>
          <p:cNvSpPr>
            <a:spLocks noGrp="1"/>
          </p:cNvSpPr>
          <p:nvPr>
            <p:ph idx="1"/>
          </p:nvPr>
        </p:nvSpPr>
        <p:spPr/>
        <p:txBody>
          <a:bodyPr/>
          <a:lstStyle/>
          <a:p>
            <a:pPr marL="0" indent="0" algn="ctr">
              <a:buNone/>
            </a:pPr>
            <a:endParaRPr lang="en-GB" sz="2800" b="1" dirty="0"/>
          </a:p>
          <a:p>
            <a:r>
              <a:rPr lang="en-GB" sz="2600" b="1" dirty="0"/>
              <a:t>Introduced on the Isle of Wight Summer 2014</a:t>
            </a:r>
          </a:p>
          <a:p>
            <a:r>
              <a:rPr lang="en-GB" sz="2600" b="1" dirty="0"/>
              <a:t>Allows supply of medicines at participating pharmacies to treat minor ailments</a:t>
            </a:r>
          </a:p>
          <a:p>
            <a:r>
              <a:rPr lang="en-GB" sz="2600" b="1" dirty="0"/>
              <a:t>Medicines supply is free of charge to eligible patients</a:t>
            </a:r>
          </a:p>
          <a:p>
            <a:r>
              <a:rPr lang="en-GB" sz="2600" b="1" dirty="0"/>
              <a:t>All service provisions carried out by a pharmacist in private consultation room</a:t>
            </a:r>
          </a:p>
          <a:p>
            <a:r>
              <a:rPr lang="en-GB" sz="2600" b="1" dirty="0"/>
              <a:t>Patients will be referred if necessary</a:t>
            </a:r>
          </a:p>
          <a:p>
            <a:endParaRPr lang="en-GB" sz="2600" b="1" dirty="0"/>
          </a:p>
          <a:p>
            <a:endParaRPr lang="en-GB" sz="2600" b="1" dirty="0"/>
          </a:p>
          <a:p>
            <a:pPr marL="0" indent="0" algn="ctr">
              <a:buNone/>
            </a:pPr>
            <a:endParaRPr lang="en-GB" sz="2800" b="1" dirty="0"/>
          </a:p>
          <a:p>
            <a:pPr marL="0" indent="0" algn="ctr">
              <a:buNone/>
            </a:pPr>
            <a:endParaRPr lang="en-GB" sz="2800" i="1" dirty="0"/>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41122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02"/>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A &amp; B service agreement</a:t>
            </a:r>
            <a:endParaRPr lang="en-GB" dirty="0"/>
          </a:p>
        </p:txBody>
      </p:sp>
      <p:sp>
        <p:nvSpPr>
          <p:cNvPr id="2" name="Rectangle 1"/>
          <p:cNvSpPr/>
          <p:nvPr/>
        </p:nvSpPr>
        <p:spPr>
          <a:xfrm>
            <a:off x="359532" y="1988840"/>
            <a:ext cx="8424936" cy="4401205"/>
          </a:xfrm>
          <a:prstGeom prst="rect">
            <a:avLst/>
          </a:prstGeom>
        </p:spPr>
        <p:txBody>
          <a:bodyPr wrap="square">
            <a:spAutoFit/>
          </a:bodyPr>
          <a:lstStyle/>
          <a:p>
            <a:r>
              <a:rPr lang="en-GB" sz="2000" dirty="0">
                <a:latin typeface="+mn-lt"/>
              </a:rPr>
              <a:t>A one off participation payment fee to meet the initial set up costs of £100 plus drug costs of £148.05 for list A and £98.11 for list B (if required).</a:t>
            </a:r>
          </a:p>
          <a:p>
            <a:endParaRPr lang="en-GB" sz="2000" dirty="0">
              <a:latin typeface="+mn-lt"/>
            </a:endParaRPr>
          </a:p>
          <a:p>
            <a:r>
              <a:rPr lang="en-GB" sz="2000" dirty="0">
                <a:latin typeface="+mn-lt"/>
              </a:rPr>
              <a:t>A further, quarterly payment of £60 will be paid to each pharmacy participating in the service to include the cost of providing the quarterly audit and review of service. </a:t>
            </a:r>
          </a:p>
          <a:p>
            <a:endParaRPr lang="en-GB" sz="2000" dirty="0">
              <a:latin typeface="+mn-lt"/>
            </a:endParaRPr>
          </a:p>
          <a:p>
            <a:r>
              <a:rPr lang="en-GB" sz="2000" dirty="0">
                <a:latin typeface="+mn-lt"/>
              </a:rPr>
              <a:t>Payment for audit will be made following submission of a completed quarterly audit on PharmOutcomes relevant to the service provided by the pharmacy contractor. </a:t>
            </a:r>
          </a:p>
          <a:p>
            <a:endParaRPr lang="en-GB" sz="2000" dirty="0">
              <a:latin typeface="+mn-lt"/>
            </a:endParaRPr>
          </a:p>
          <a:p>
            <a:r>
              <a:rPr lang="en-GB" sz="2000" dirty="0">
                <a:latin typeface="+mn-lt"/>
              </a:rPr>
              <a:t>Payment will be made within 30 days from the end of the calendar month in which the claim is received. </a:t>
            </a:r>
          </a:p>
          <a:p>
            <a:endParaRPr lang="en-GB" sz="2000" dirty="0"/>
          </a:p>
        </p:txBody>
      </p:sp>
    </p:spTree>
    <p:extLst>
      <p:ext uri="{BB962C8B-B14F-4D97-AF65-F5344CB8AC3E}">
        <p14:creationId xmlns:p14="http://schemas.microsoft.com/office/powerpoint/2010/main" val="4731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dirty="0">
                <a:solidFill>
                  <a:schemeClr val="tx1"/>
                </a:solidFill>
              </a:rPr>
              <a:t>Patient Consultation from 01.02.2017 to 22.03.2018 </a:t>
            </a:r>
            <a:r>
              <a:rPr lang="en-GB" sz="1200" dirty="0">
                <a:solidFill>
                  <a:schemeClr val="tx1"/>
                </a:solidFill>
              </a:rPr>
              <a:t>3 out 31</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 y="1916832"/>
            <a:ext cx="8639175" cy="1425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69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Any Question?</a:t>
            </a:r>
          </a:p>
        </p:txBody>
      </p:sp>
      <p:sp>
        <p:nvSpPr>
          <p:cNvPr id="5" name="Content Placeholder 4"/>
          <p:cNvSpPr>
            <a:spLocks noGrp="1"/>
          </p:cNvSpPr>
          <p:nvPr>
            <p:ph idx="1"/>
          </p:nvPr>
        </p:nvSpPr>
        <p:spPr/>
        <p:txBody>
          <a:bodyPr/>
          <a:lstStyle/>
          <a:p>
            <a:pPr marL="0" indent="0">
              <a:buNone/>
            </a:pPr>
            <a:endParaRPr lang="en-GB" sz="2600" b="1" dirty="0"/>
          </a:p>
          <a:p>
            <a:pPr marL="0" indent="0">
              <a:buNone/>
            </a:pPr>
            <a:endParaRPr lang="en-GB" sz="2600" b="1" dirty="0"/>
          </a:p>
          <a:p>
            <a:pPr marL="0" indent="0" algn="ctr">
              <a:buNone/>
            </a:pPr>
            <a:r>
              <a:rPr lang="en-GB" b="1" dirty="0"/>
              <a:t>Francisco Alvarez</a:t>
            </a:r>
          </a:p>
          <a:p>
            <a:pPr marL="0" indent="0" algn="ctr">
              <a:buNone/>
            </a:pPr>
            <a:r>
              <a:rPr lang="en-GB" b="1" dirty="0"/>
              <a:t>Community Pharmacy Lead</a:t>
            </a:r>
          </a:p>
          <a:p>
            <a:pPr marL="0" indent="0" algn="ctr">
              <a:buNone/>
            </a:pPr>
            <a:r>
              <a:rPr lang="en-GB" b="1" dirty="0"/>
              <a:t>Isle of Wight</a:t>
            </a:r>
          </a:p>
          <a:p>
            <a:pPr marL="0" indent="0" algn="ctr">
              <a:buNone/>
            </a:pPr>
            <a:endParaRPr lang="en-GB" b="1" dirty="0"/>
          </a:p>
          <a:p>
            <a:pPr marL="0" indent="0" algn="ctr">
              <a:buNone/>
            </a:pPr>
            <a:r>
              <a:rPr lang="en-GB" b="1" dirty="0"/>
              <a:t>francisco.alvarez@nhs.net</a:t>
            </a:r>
          </a:p>
          <a:p>
            <a:endParaRPr lang="en-GB" sz="2600" b="1" dirty="0"/>
          </a:p>
          <a:p>
            <a:pPr marL="0" indent="0" algn="ctr">
              <a:buNone/>
            </a:pPr>
            <a:endParaRPr lang="en-GB" sz="2800" b="1" dirty="0"/>
          </a:p>
          <a:p>
            <a:pPr marL="0" indent="0" algn="ctr">
              <a:buNone/>
            </a:pPr>
            <a:endParaRPr lang="en-GB" sz="2800" i="1" dirty="0"/>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19727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Minor Ailments Facts</a:t>
            </a:r>
          </a:p>
        </p:txBody>
      </p:sp>
      <p:sp>
        <p:nvSpPr>
          <p:cNvPr id="5" name="Content Placeholder 4"/>
          <p:cNvSpPr>
            <a:spLocks noGrp="1"/>
          </p:cNvSpPr>
          <p:nvPr>
            <p:ph idx="1"/>
          </p:nvPr>
        </p:nvSpPr>
        <p:spPr/>
        <p:txBody>
          <a:bodyPr/>
          <a:lstStyle/>
          <a:p>
            <a:pPr marL="95250" indent="-95250"/>
            <a:r>
              <a:rPr lang="en-GB" sz="2800" b="1" dirty="0"/>
              <a:t>Research shows high volumes of GP consultations for minor ailments and the associated significant costs these have to the NHS:</a:t>
            </a:r>
          </a:p>
          <a:p>
            <a:pPr lvl="1"/>
            <a:r>
              <a:rPr lang="en-GB" sz="2400" dirty="0"/>
              <a:t>57m consultations involving minor ailments;</a:t>
            </a:r>
          </a:p>
          <a:p>
            <a:pPr lvl="1"/>
            <a:r>
              <a:rPr lang="en-GB" sz="2400" dirty="0"/>
              <a:t>6m consultations involving a minor ailment plus other condition</a:t>
            </a:r>
          </a:p>
          <a:p>
            <a:pPr lvl="1"/>
            <a:r>
              <a:rPr lang="en-GB" sz="2400" dirty="0"/>
              <a:t>51.4m consultations involving minor ailments alone</a:t>
            </a:r>
          </a:p>
          <a:p>
            <a:pPr lvl="1"/>
            <a:r>
              <a:rPr lang="en-GB" sz="2400" dirty="0"/>
              <a:t>18% of GP workload is accounted for by minor ailments alone</a:t>
            </a:r>
          </a:p>
          <a:p>
            <a:pPr lvl="1"/>
            <a:r>
              <a:rPr lang="en-GB" sz="2400" dirty="0"/>
              <a:t>Nearly half the consultations are by 16 - 59 year olds</a:t>
            </a:r>
          </a:p>
          <a:p>
            <a:endParaRPr lang="en-GB" sz="2400" dirty="0"/>
          </a:p>
          <a:p>
            <a:endParaRPr lang="en-GB" sz="2800" dirty="0"/>
          </a:p>
          <a:p>
            <a:endParaRPr lang="en-GB" sz="2800" dirty="0"/>
          </a:p>
        </p:txBody>
      </p:sp>
    </p:spTree>
    <p:extLst>
      <p:ext uri="{BB962C8B-B14F-4D97-AF65-F5344CB8AC3E}">
        <p14:creationId xmlns:p14="http://schemas.microsoft.com/office/powerpoint/2010/main" val="22503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a:xfrm>
            <a:off x="456389" y="137319"/>
            <a:ext cx="8229600" cy="1143000"/>
          </a:xfrm>
        </p:spPr>
        <p:txBody>
          <a:bodyPr/>
          <a:lstStyle/>
          <a:p>
            <a:r>
              <a:rPr lang="en-GB" dirty="0"/>
              <a:t>Minor Ailments Facts</a:t>
            </a:r>
          </a:p>
        </p:txBody>
      </p:sp>
      <p:sp>
        <p:nvSpPr>
          <p:cNvPr id="5" name="Content Placeholder 4"/>
          <p:cNvSpPr>
            <a:spLocks noGrp="1"/>
          </p:cNvSpPr>
          <p:nvPr>
            <p:ph idx="1"/>
          </p:nvPr>
        </p:nvSpPr>
        <p:spPr>
          <a:xfrm>
            <a:off x="456389" y="1948367"/>
            <a:ext cx="8229600" cy="4525963"/>
          </a:xfrm>
        </p:spPr>
        <p:txBody>
          <a:bodyPr/>
          <a:lstStyle/>
          <a:p>
            <a:r>
              <a:rPr lang="en-GB" sz="2400" dirty="0"/>
              <a:t>Treatment of minor ailments incurs significant cost to the NHS of £2b</a:t>
            </a:r>
          </a:p>
          <a:p>
            <a:r>
              <a:rPr lang="en-GB" sz="2400" dirty="0"/>
              <a:t>80% of costs are for GPs’ time equating to £1.5b</a:t>
            </a:r>
          </a:p>
          <a:p>
            <a:r>
              <a:rPr lang="en-GB" sz="2400" dirty="0"/>
              <a:t>On average over an hour a day is spent dealing with minor ailments by every GP</a:t>
            </a:r>
          </a:p>
          <a:p>
            <a:r>
              <a:rPr lang="en-GB" sz="2400" dirty="0"/>
              <a:t>Over 91% of all minor ailment consultations result in a prescription at a cost of £371m</a:t>
            </a:r>
            <a:endParaRPr lang="en-GB" sz="2400" b="1" dirty="0"/>
          </a:p>
          <a:p>
            <a:pPr marL="0" indent="0">
              <a:buNone/>
            </a:pPr>
            <a:r>
              <a:rPr lang="en-GB" sz="2400" b="1" dirty="0"/>
              <a:t>What's the bottom line?</a:t>
            </a:r>
          </a:p>
          <a:p>
            <a:pPr marL="0" indent="0">
              <a:buNone/>
            </a:pPr>
            <a:r>
              <a:rPr lang="en-GB" sz="2400" b="1" i="1" dirty="0"/>
              <a:t>The NHS cannot afford to spend £2bn on minor ailments with expensive doctors dealing with conditions that people can cope with themselves and are already doing so</a:t>
            </a:r>
            <a:endParaRPr lang="en-GB" sz="2400" i="1" dirty="0"/>
          </a:p>
          <a:p>
            <a:endParaRPr lang="en-GB" sz="2800" dirty="0"/>
          </a:p>
          <a:p>
            <a:endParaRPr lang="en-GB" sz="2800" dirty="0"/>
          </a:p>
          <a:p>
            <a:endParaRPr lang="en-GB" sz="2800" dirty="0"/>
          </a:p>
        </p:txBody>
      </p:sp>
    </p:spTree>
    <p:extLst>
      <p:ext uri="{BB962C8B-B14F-4D97-AF65-F5344CB8AC3E}">
        <p14:creationId xmlns:p14="http://schemas.microsoft.com/office/powerpoint/2010/main" val="25743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a:xfrm>
            <a:off x="457200" y="137319"/>
            <a:ext cx="8229600" cy="1143000"/>
          </a:xfrm>
        </p:spPr>
        <p:txBody>
          <a:bodyPr/>
          <a:lstStyle/>
          <a:p>
            <a:r>
              <a:rPr lang="en-GB" dirty="0"/>
              <a:t>Minor Ailments Services</a:t>
            </a:r>
          </a:p>
        </p:txBody>
      </p:sp>
      <p:sp>
        <p:nvSpPr>
          <p:cNvPr id="5" name="Content Placeholder 4"/>
          <p:cNvSpPr>
            <a:spLocks noGrp="1"/>
          </p:cNvSpPr>
          <p:nvPr>
            <p:ph idx="1"/>
          </p:nvPr>
        </p:nvSpPr>
        <p:spPr/>
        <p:txBody>
          <a:bodyPr/>
          <a:lstStyle/>
          <a:p>
            <a:pPr marL="0" indent="0" algn="ctr">
              <a:buNone/>
            </a:pPr>
            <a:endParaRPr lang="en-GB" sz="2800" b="1" dirty="0"/>
          </a:p>
          <a:p>
            <a:pPr marL="0" indent="0" algn="ctr">
              <a:buNone/>
            </a:pPr>
            <a:r>
              <a:rPr lang="en-GB" sz="2800" b="1" dirty="0"/>
              <a:t>NHS England report on urgent care review – 2013</a:t>
            </a:r>
          </a:p>
          <a:p>
            <a:pPr marL="0" indent="0" algn="ctr">
              <a:buNone/>
            </a:pPr>
            <a:endParaRPr lang="en-GB" sz="2600" b="1" dirty="0"/>
          </a:p>
          <a:p>
            <a:pPr marL="0" indent="0" algn="ctr">
              <a:buNone/>
            </a:pPr>
            <a:r>
              <a:rPr lang="en-GB" sz="2600" i="1" dirty="0"/>
              <a:t>“</a:t>
            </a:r>
            <a:r>
              <a:rPr lang="en-GB" sz="2800" i="1" dirty="0"/>
              <a:t>Community pharmacy services can play an important role in enabling self-care, particularly amongst patients with minor ailments and long term conditions”</a:t>
            </a:r>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0015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266"/>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Patient Eligibility</a:t>
            </a:r>
          </a:p>
        </p:txBody>
      </p:sp>
      <p:sp>
        <p:nvSpPr>
          <p:cNvPr id="5" name="Content Placeholder 4"/>
          <p:cNvSpPr>
            <a:spLocks noGrp="1"/>
          </p:cNvSpPr>
          <p:nvPr>
            <p:ph idx="1"/>
          </p:nvPr>
        </p:nvSpPr>
        <p:spPr>
          <a:xfrm>
            <a:off x="457200" y="1928594"/>
            <a:ext cx="8229600" cy="4525963"/>
          </a:xfrm>
        </p:spPr>
        <p:txBody>
          <a:bodyPr/>
          <a:lstStyle/>
          <a:p>
            <a:r>
              <a:rPr lang="en-GB" sz="2800" dirty="0"/>
              <a:t>Eligible patients must be:</a:t>
            </a:r>
          </a:p>
          <a:p>
            <a:pPr marL="914400" lvl="1" indent="-457200">
              <a:buFont typeface="+mj-lt"/>
              <a:buAutoNum type="arabicPeriod"/>
            </a:pPr>
            <a:r>
              <a:rPr lang="en-GB" sz="2400" dirty="0"/>
              <a:t>Registered with an Isle of Wight GP</a:t>
            </a:r>
          </a:p>
          <a:p>
            <a:pPr marL="914400" lvl="1" indent="-457200">
              <a:buFont typeface="+mj-lt"/>
              <a:buAutoNum type="arabicPeriod"/>
            </a:pPr>
            <a:r>
              <a:rPr lang="en-GB" sz="2400" dirty="0"/>
              <a:t>Present in the pharmacy except children (for child under 16, the parent or guardian must also be in attendance)</a:t>
            </a:r>
          </a:p>
          <a:p>
            <a:pPr marL="914400" lvl="1" indent="-457200">
              <a:buFont typeface="+mj-lt"/>
              <a:buAutoNum type="arabicPeriod"/>
            </a:pPr>
            <a:r>
              <a:rPr lang="en-GB" sz="2400" dirty="0"/>
              <a:t>Exempt from prescription charges</a:t>
            </a:r>
          </a:p>
          <a:p>
            <a:pPr marL="914400" lvl="1" indent="-457200">
              <a:buFont typeface="+mj-lt"/>
              <a:buAutoNum type="arabicPeriod"/>
            </a:pPr>
            <a:r>
              <a:rPr lang="en-GB" sz="2400" dirty="0"/>
              <a:t>Currently suffering from a minor ailment which is included in the service</a:t>
            </a:r>
          </a:p>
          <a:p>
            <a:pPr marL="914400" lvl="1" indent="-457200">
              <a:buFont typeface="+mj-lt"/>
              <a:buAutoNum type="arabicPeriod"/>
            </a:pPr>
            <a:r>
              <a:rPr lang="en-GB" sz="2400" dirty="0"/>
              <a:t>Agree to sharing details of the consultation with their registered GP</a:t>
            </a:r>
          </a:p>
        </p:txBody>
      </p:sp>
    </p:spTree>
    <p:extLst>
      <p:ext uri="{BB962C8B-B14F-4D97-AF65-F5344CB8AC3E}">
        <p14:creationId xmlns:p14="http://schemas.microsoft.com/office/powerpoint/2010/main" val="253002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274638"/>
            <a:ext cx="8229600" cy="1143000"/>
          </a:xfrm>
        </p:spPr>
        <p:txBody>
          <a:bodyPr/>
          <a:lstStyle/>
          <a:p>
            <a:r>
              <a:rPr lang="en-GB" dirty="0"/>
              <a:t>Not Eligible</a:t>
            </a:r>
          </a:p>
        </p:txBody>
      </p:sp>
      <p:sp>
        <p:nvSpPr>
          <p:cNvPr id="5" name="Content Placeholder 4"/>
          <p:cNvSpPr>
            <a:spLocks noGrp="1"/>
          </p:cNvSpPr>
          <p:nvPr>
            <p:ph idx="1"/>
          </p:nvPr>
        </p:nvSpPr>
        <p:spPr/>
        <p:txBody>
          <a:bodyPr/>
          <a:lstStyle/>
          <a:p>
            <a:pPr marL="0" indent="0" algn="ctr" fontAlgn="auto">
              <a:spcBef>
                <a:spcPts val="0"/>
              </a:spcBef>
              <a:spcAft>
                <a:spcPts val="0"/>
              </a:spcAft>
              <a:buNone/>
              <a:defRPr/>
            </a:pPr>
            <a:endParaRPr lang="en-GB" sz="4000" dirty="0"/>
          </a:p>
          <a:p>
            <a:pPr fontAlgn="auto">
              <a:spcBef>
                <a:spcPts val="0"/>
              </a:spcBef>
              <a:spcAft>
                <a:spcPts val="0"/>
              </a:spcAft>
              <a:defRPr/>
            </a:pPr>
            <a:r>
              <a:rPr lang="en-GB" sz="3000" dirty="0"/>
              <a:t>Patients not registered with an IoW GP</a:t>
            </a:r>
          </a:p>
          <a:p>
            <a:pPr fontAlgn="auto">
              <a:spcBef>
                <a:spcPts val="0"/>
              </a:spcBef>
              <a:spcAft>
                <a:spcPts val="0"/>
              </a:spcAft>
              <a:defRPr/>
            </a:pPr>
            <a:r>
              <a:rPr lang="en-GB" sz="3000" dirty="0"/>
              <a:t>Patients who pay prescription charges</a:t>
            </a:r>
          </a:p>
          <a:p>
            <a:pPr fontAlgn="auto">
              <a:spcBef>
                <a:spcPts val="0"/>
              </a:spcBef>
              <a:spcAft>
                <a:spcPts val="0"/>
              </a:spcAft>
              <a:defRPr/>
            </a:pPr>
            <a:r>
              <a:rPr lang="en-GB" sz="3000" dirty="0"/>
              <a:t>Minors who do not attend with parent/Guardian</a:t>
            </a:r>
          </a:p>
          <a:p>
            <a:pPr fontAlgn="auto">
              <a:spcBef>
                <a:spcPts val="0"/>
              </a:spcBef>
              <a:spcAft>
                <a:spcPts val="0"/>
              </a:spcAft>
              <a:defRPr/>
            </a:pPr>
            <a:r>
              <a:rPr lang="en-GB" sz="3000" dirty="0"/>
              <a:t>Patients not willing or who are unable to give consent to share their details – these patients can be offered OTC advice / sale or signposted to their GP surgery.</a:t>
            </a:r>
          </a:p>
          <a:p>
            <a:endParaRPr lang="en-GB" dirty="0"/>
          </a:p>
        </p:txBody>
      </p:sp>
    </p:spTree>
    <p:extLst>
      <p:ext uri="{BB962C8B-B14F-4D97-AF65-F5344CB8AC3E}">
        <p14:creationId xmlns:p14="http://schemas.microsoft.com/office/powerpoint/2010/main" val="381386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How does the service work?</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3253" y="1721687"/>
            <a:ext cx="7177494" cy="468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7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Advice</a:t>
            </a:r>
          </a:p>
        </p:txBody>
      </p:sp>
      <p:sp>
        <p:nvSpPr>
          <p:cNvPr id="5" name="Content Placeholder 4"/>
          <p:cNvSpPr>
            <a:spLocks noGrp="1"/>
          </p:cNvSpPr>
          <p:nvPr>
            <p:ph idx="1"/>
          </p:nvPr>
        </p:nvSpPr>
        <p:spPr/>
        <p:txBody>
          <a:bodyPr/>
          <a:lstStyle/>
          <a:p>
            <a:r>
              <a:rPr lang="en-GB" dirty="0"/>
              <a:t>This is the key element of the service</a:t>
            </a:r>
          </a:p>
          <a:p>
            <a:pPr lvl="1"/>
            <a:r>
              <a:rPr lang="en-GB" dirty="0"/>
              <a:t>Symptoms</a:t>
            </a:r>
          </a:p>
          <a:p>
            <a:pPr lvl="1"/>
            <a:r>
              <a:rPr lang="en-GB" dirty="0"/>
              <a:t>Self-care messages</a:t>
            </a:r>
          </a:p>
          <a:p>
            <a:pPr lvl="1"/>
            <a:r>
              <a:rPr lang="en-GB" dirty="0"/>
              <a:t>Antibiotic advice message</a:t>
            </a:r>
          </a:p>
          <a:p>
            <a:r>
              <a:rPr lang="en-GB" dirty="0"/>
              <a:t>Aim to influence behaviour change</a:t>
            </a:r>
          </a:p>
          <a:p>
            <a:r>
              <a:rPr lang="en-GB" dirty="0"/>
              <a:t>Challenge perceptions that need to visit a GP</a:t>
            </a:r>
          </a:p>
        </p:txBody>
      </p:sp>
    </p:spTree>
    <p:extLst>
      <p:ext uri="{BB962C8B-B14F-4D97-AF65-F5344CB8AC3E}">
        <p14:creationId xmlns:p14="http://schemas.microsoft.com/office/powerpoint/2010/main" val="4173421474"/>
      </p:ext>
    </p:extLst>
  </p:cSld>
  <p:clrMapOvr>
    <a:masterClrMapping/>
  </p:clrMapOvr>
</p:sld>
</file>

<file path=ppt/theme/theme1.xml><?xml version="1.0" encoding="utf-8"?>
<a:theme xmlns:a="http://schemas.openxmlformats.org/drawingml/2006/main" name="CPWY Master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CPWY Master Presentation</Template>
  <TotalTime>1456</TotalTime>
  <Words>1265</Words>
  <Application>Microsoft Macintosh PowerPoint</Application>
  <PresentationFormat>On-screen Show (4:3)</PresentationFormat>
  <Paragraphs>282</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CPWY Master Presentation</vt:lpstr>
      <vt:lpstr>PowerPoint Presentation</vt:lpstr>
      <vt:lpstr>Minor Ailments Service  Pharmacy First</vt:lpstr>
      <vt:lpstr>Minor Ailments Facts</vt:lpstr>
      <vt:lpstr>Minor Ailments Facts</vt:lpstr>
      <vt:lpstr>Minor Ailments Services</vt:lpstr>
      <vt:lpstr>Patient Eligibility</vt:lpstr>
      <vt:lpstr>Not Eligible</vt:lpstr>
      <vt:lpstr>How does the service work?</vt:lpstr>
      <vt:lpstr>Advice</vt:lpstr>
      <vt:lpstr>Antibiotic Information</vt:lpstr>
      <vt:lpstr>Conditions &amp; treatments</vt:lpstr>
      <vt:lpstr>Referral – Two different types</vt:lpstr>
      <vt:lpstr>How can I identify participating pharmacies</vt:lpstr>
      <vt:lpstr>Pharmacy First - Part 2 - Medicines supply from 01.02.2017 to 22.03.2018 28 out of 31</vt:lpstr>
      <vt:lpstr>Pharmacy First - Part 2 - Medicines supply from 2017-02-01 to 2018-03-22</vt:lpstr>
      <vt:lpstr>Pharmacy First - Part 2 - Medicines supply from 2017-02-01 to 2018-03-22</vt:lpstr>
      <vt:lpstr>   A key factor that has had a negative impact on palliative care patients and their families is poor access to appropriate medication, particularly, in relation to the management of pain.   This service helps improve access to palliative care drugs during pharmacy opening hours.    </vt:lpstr>
      <vt:lpstr>Any questions?</vt:lpstr>
      <vt:lpstr>PowerPoint Presentation</vt:lpstr>
      <vt:lpstr>PowerPoint Presentation</vt:lpstr>
      <vt:lpstr>PowerPoint Presentation</vt:lpstr>
      <vt:lpstr>Any Question?</vt:lpstr>
    </vt:vector>
  </TitlesOfParts>
  <Company>Microsoft</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Buchan</dc:creator>
  <cp:lastModifiedBy>Richard Buxton</cp:lastModifiedBy>
  <cp:revision>90</cp:revision>
  <dcterms:created xsi:type="dcterms:W3CDTF">2012-09-18T11:11:38Z</dcterms:created>
  <dcterms:modified xsi:type="dcterms:W3CDTF">2018-04-04T10:03:37Z</dcterms:modified>
</cp:coreProperties>
</file>