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4" r:id="rId5"/>
    <p:sldMasterId id="2147483710" r:id="rId6"/>
  </p:sldMasterIdLst>
  <p:notesMasterIdLst>
    <p:notesMasterId r:id="rId42"/>
  </p:notesMasterIdLst>
  <p:handoutMasterIdLst>
    <p:handoutMasterId r:id="rId43"/>
  </p:handoutMasterIdLst>
  <p:sldIdLst>
    <p:sldId id="291" r:id="rId7"/>
    <p:sldId id="356" r:id="rId8"/>
    <p:sldId id="473" r:id="rId9"/>
    <p:sldId id="475" r:id="rId10"/>
    <p:sldId id="465" r:id="rId11"/>
    <p:sldId id="466" r:id="rId12"/>
    <p:sldId id="476" r:id="rId13"/>
    <p:sldId id="538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13" r:id="rId29"/>
    <p:sldId id="514" r:id="rId30"/>
    <p:sldId id="516" r:id="rId31"/>
    <p:sldId id="517" r:id="rId32"/>
    <p:sldId id="518" r:id="rId33"/>
    <p:sldId id="519" r:id="rId34"/>
    <p:sldId id="520" r:id="rId35"/>
    <p:sldId id="521" r:id="rId36"/>
    <p:sldId id="522" r:id="rId37"/>
    <p:sldId id="479" r:id="rId38"/>
    <p:sldId id="481" r:id="rId39"/>
    <p:sldId id="482" r:id="rId40"/>
    <p:sldId id="480" r:id="rId41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ECDBD7-4E1F-496D-B6F2-54A702A40D24}">
          <p14:sldIdLst>
            <p14:sldId id="291"/>
            <p14:sldId id="356"/>
            <p14:sldId id="473"/>
            <p14:sldId id="475"/>
            <p14:sldId id="465"/>
            <p14:sldId id="466"/>
            <p14:sldId id="476"/>
            <p14:sldId id="53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6"/>
            <p14:sldId id="517"/>
            <p14:sldId id="518"/>
            <p14:sldId id="519"/>
            <p14:sldId id="520"/>
            <p14:sldId id="521"/>
            <p14:sldId id="522"/>
            <p14:sldId id="479"/>
            <p14:sldId id="481"/>
            <p14:sldId id="482"/>
            <p14:sldId id="480"/>
          </p14:sldIdLst>
        </p14:section>
        <p14:section name="Untitled Section" id="{9C5F44EC-C021-494C-9E0B-7CCC8E5B114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50"/>
    <a:srgbClr val="FFFFFF"/>
    <a:srgbClr val="912F77"/>
    <a:srgbClr val="7020A0"/>
    <a:srgbClr val="C02050"/>
    <a:srgbClr val="FFB81C"/>
    <a:srgbClr val="E8F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02" autoAdjust="0"/>
    <p:restoredTop sz="85180" autoAdjust="0"/>
  </p:normalViewPr>
  <p:slideViewPr>
    <p:cSldViewPr>
      <p:cViewPr varScale="1">
        <p:scale>
          <a:sx n="97" d="100"/>
          <a:sy n="97" d="100"/>
        </p:scale>
        <p:origin x="485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946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B4765-A133-4BBE-AAB0-442DBD41A55E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9907A-72EF-4AD4-9791-159CFE3DD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BA8F-77E7-4D74-8429-FEA15301A487}" type="datetimeFigureOut">
              <a:rPr lang="en-GB" smtClean="0"/>
              <a:t>12/04/2018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BD2BE-0D39-469E-8B13-E83FE0E0A2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26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Key points: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 - Acute scripts – manual download or tracker (timings)</a:t>
            </a:r>
          </a:p>
          <a:p>
            <a:pPr>
              <a:defRPr/>
            </a:pPr>
            <a:r>
              <a:rPr lang="en-GB" dirty="0"/>
              <a:t> - Capturing patient nominations</a:t>
            </a:r>
          </a:p>
          <a:p>
            <a:pPr>
              <a:defRPr/>
            </a:pPr>
            <a:r>
              <a:rPr lang="en-GB" dirty="0"/>
              <a:t> - Cancellation vs Not dispensed.</a:t>
            </a:r>
          </a:p>
          <a:p>
            <a:pPr>
              <a:defRPr/>
            </a:pPr>
            <a:r>
              <a:rPr lang="en-GB" dirty="0"/>
              <a:t> - No return messaging to Prescriber</a:t>
            </a:r>
          </a:p>
          <a:p>
            <a:pPr>
              <a:defRPr/>
            </a:pPr>
            <a:r>
              <a:rPr lang="en-GB" dirty="0"/>
              <a:t> - Patient messages –refer to PSNC Website</a:t>
            </a:r>
          </a:p>
          <a:p>
            <a:pPr>
              <a:defRPr/>
            </a:pPr>
            <a:r>
              <a:rPr lang="en-GB" dirty="0"/>
              <a:t> - 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FB7B7F20-B7DF-4AA3-B504-3DD0D1BEF8A2}" type="slidenum">
              <a:rPr lang="en-GB" sz="1200" smtClean="0"/>
              <a:pPr>
                <a:defRPr/>
              </a:pPr>
              <a:t>3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296677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11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14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48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84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51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44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13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3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99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1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640A82E8-C7B2-4C65-AA95-D5375992EF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775EA819-D11F-4D1E-A8CB-9FE8371A5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Times" panose="02020603050405020304" pitchFamily="18" charset="0"/>
              </a:rPr>
              <a:t>Intro to the EPS tracker</a:t>
            </a:r>
          </a:p>
        </p:txBody>
      </p:sp>
    </p:spTree>
    <p:extLst>
      <p:ext uri="{BB962C8B-B14F-4D97-AF65-F5344CB8AC3E}">
        <p14:creationId xmlns:p14="http://schemas.microsoft.com/office/powerpoint/2010/main" val="83422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70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83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17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60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88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2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–my site facility. (ODS code)</a:t>
            </a:r>
            <a:r>
              <a:rPr lang="en-GB" baseline="0" dirty="0"/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Search for prescriptions related to the organisation for the current logged on user. If a prescribing site, prescriptions authorised by that site will be returned. If a dispensing site, prescriptions nominated</a:t>
            </a:r>
            <a:r>
              <a:rPr lang="en-GB" sz="12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but not yet downloaded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that site, together with prescriptions downloaded, dispensed, or claimed by that site will be returned. Also search for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prescriptions from just a particular prescribing site.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used to identify Acute prescriptions.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84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75222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809AE-1D8E-4A2A-9545-51A9BBAE3F0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3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/>
              <a:t>Details item information behind message descriptions</a:t>
            </a:r>
          </a:p>
        </p:txBody>
      </p:sp>
    </p:spTree>
    <p:extLst>
      <p:ext uri="{BB962C8B-B14F-4D97-AF65-F5344CB8AC3E}">
        <p14:creationId xmlns:p14="http://schemas.microsoft.com/office/powerpoint/2010/main" val="266786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69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33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82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EB1E1F34-F248-48BE-83B1-229AA840A330}" type="slidenum">
              <a:rPr lang="en-GB" sz="1200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5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scic.gov.uk/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www.slideshare.net/hscic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twitter.com/hscic" TargetMode="External"/><Relationship Id="rId5" Type="http://schemas.openxmlformats.org/officeDocument/2006/relationships/hyperlink" Target="mailto:enquiries@hscic.gov.uk" TargetMode="External"/><Relationship Id="rId4" Type="http://schemas.openxmlformats.org/officeDocument/2006/relationships/image" Target="../media/image1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scic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123"/>
            <a:ext cx="9144000" cy="2556164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428000"/>
            <a:ext cx="3023318" cy="58674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684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18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500000"/>
            <a:ext cx="3924008" cy="324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7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4736"/>
            <a:ext cx="1198244" cy="9477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428000"/>
            <a:ext cx="3023318" cy="58674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 dirty="0">
                <a:solidFill>
                  <a:srgbClr val="FFFFFF"/>
                </a:solidFill>
              </a:rPr>
              <a:t>www.digital.nhs.uk</a:t>
            </a:r>
            <a:endParaRPr lang="en-GB" sz="2400" dirty="0">
              <a:solidFill>
                <a:srgbClr val="FFFFFF"/>
              </a:solidFill>
            </a:endParaRPr>
          </a:p>
          <a:p>
            <a:pPr>
              <a:lnSpc>
                <a:spcPts val="3600"/>
              </a:lnSpc>
              <a:defRPr/>
            </a:pPr>
            <a:r>
              <a:rPr lang="en-GB" sz="2400" dirty="0">
                <a:solidFill>
                  <a:srgbClr val="FFFFFF"/>
                </a:solidFill>
              </a:rPr>
              <a:t>     </a:t>
            </a:r>
            <a:r>
              <a:rPr lang="en-GB" sz="2400" b="1" dirty="0">
                <a:solidFill>
                  <a:srgbClr val="FFFFFF"/>
                </a:solidFill>
              </a:rPr>
              <a:t>@</a:t>
            </a:r>
            <a:r>
              <a:rPr lang="en-GB" sz="2400" b="1" dirty="0" err="1">
                <a:solidFill>
                  <a:srgbClr val="FFFFFF"/>
                </a:solidFill>
              </a:rPr>
              <a:t>nhsdigital</a:t>
            </a:r>
            <a:endParaRPr lang="en-GB" sz="2400" b="1" dirty="0">
              <a:solidFill>
                <a:srgbClr val="FFFFFF"/>
              </a:solidFill>
            </a:endParaRPr>
          </a:p>
          <a:p>
            <a:pPr>
              <a:lnSpc>
                <a:spcPts val="3600"/>
              </a:lnSpc>
            </a:pPr>
            <a:r>
              <a:rPr lang="en-GB" sz="2400" b="1" dirty="0">
                <a:solidFill>
                  <a:srgbClr val="FFB81C"/>
                </a:solidFill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 dirty="0">
                <a:solidFill>
                  <a:srgbClr val="FFB81C"/>
                </a:solidFill>
              </a:rPr>
              <a:t>0300 303 5678</a:t>
            </a:r>
            <a:endParaRPr lang="en-GB" sz="2400" dirty="0">
              <a:solidFill>
                <a:srgbClr val="FFB81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5" y="1968019"/>
            <a:ext cx="387707" cy="38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3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98598"/>
            <a:ext cx="9144000" cy="2644902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 userDrawn="1"/>
        </p:nvSpPr>
        <p:spPr>
          <a:xfrm flipV="1">
            <a:off x="0" y="2497500"/>
            <a:ext cx="9144000" cy="3564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5069"/>
            <a:ext cx="3420161" cy="80650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620000"/>
            <a:ext cx="7848600" cy="540544"/>
          </a:xfrm>
        </p:spPr>
        <p:txBody>
          <a:bodyPr>
            <a:normAutofit/>
          </a:bodyPr>
          <a:lstStyle>
            <a:lvl1pPr marL="0" indent="0">
              <a:buNone/>
              <a:defRPr sz="2625" b="1" spc="-30" baseline="0"/>
            </a:lvl1pPr>
          </a:lstStyle>
          <a:p>
            <a:pPr lvl="0"/>
            <a:r>
              <a:rPr lang="en-US" dirty="0"/>
              <a:t>Title heading in 35pt Arial Bold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2079000"/>
            <a:ext cx="7848600" cy="466725"/>
          </a:xfrm>
        </p:spPr>
        <p:txBody>
          <a:bodyPr>
            <a:normAutofit/>
          </a:bodyPr>
          <a:lstStyle>
            <a:lvl1pPr marL="0" indent="0">
              <a:buNone/>
              <a:defRPr sz="1575" b="1">
                <a:solidFill>
                  <a:srgbClr val="00A05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2592001"/>
            <a:ext cx="8064500" cy="269081"/>
          </a:xfrm>
        </p:spPr>
        <p:txBody>
          <a:bodyPr tIns="0" bIns="0">
            <a:normAutofit/>
          </a:bodyPr>
          <a:lstStyle>
            <a:lvl1pPr marL="0" indent="0">
              <a:buNone/>
              <a:defRPr sz="1313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Presented by… footer in 17.5pt Arial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81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7500"/>
            <a:ext cx="9144000" cy="2674620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 userDrawn="1"/>
        </p:nvSpPr>
        <p:spPr>
          <a:xfrm flipV="1">
            <a:off x="0" y="2497500"/>
            <a:ext cx="9144000" cy="3564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5069"/>
            <a:ext cx="3420161" cy="80650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620000"/>
            <a:ext cx="7848600" cy="540544"/>
          </a:xfrm>
        </p:spPr>
        <p:txBody>
          <a:bodyPr>
            <a:normAutofit/>
          </a:bodyPr>
          <a:lstStyle>
            <a:lvl1pPr marL="0" indent="0">
              <a:buNone/>
              <a:defRPr sz="2625" b="1" spc="-30" baseline="0"/>
            </a:lvl1pPr>
          </a:lstStyle>
          <a:p>
            <a:pPr lvl="0"/>
            <a:r>
              <a:rPr lang="en-US" dirty="0"/>
              <a:t>Title heading in 35pt Arial Bold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2079000"/>
            <a:ext cx="7848600" cy="466725"/>
          </a:xfrm>
        </p:spPr>
        <p:txBody>
          <a:bodyPr>
            <a:normAutofit/>
          </a:bodyPr>
          <a:lstStyle>
            <a:lvl1pPr marL="0" indent="0">
              <a:buNone/>
              <a:defRPr sz="1575" b="1">
                <a:solidFill>
                  <a:srgbClr val="C0205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2592001"/>
            <a:ext cx="8064500" cy="269081"/>
          </a:xfrm>
        </p:spPr>
        <p:txBody>
          <a:bodyPr tIns="0" bIns="0">
            <a:normAutofit/>
          </a:bodyPr>
          <a:lstStyle>
            <a:lvl1pPr marL="0" indent="0">
              <a:buNone/>
              <a:defRPr sz="1313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Presented by… footer in 17.5pt Arial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120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7500"/>
            <a:ext cx="9144000" cy="2674620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 userDrawn="1"/>
        </p:nvSpPr>
        <p:spPr>
          <a:xfrm flipV="1">
            <a:off x="0" y="2497500"/>
            <a:ext cx="9144000" cy="3564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5069"/>
            <a:ext cx="3420161" cy="80650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620000"/>
            <a:ext cx="7848600" cy="540544"/>
          </a:xfrm>
        </p:spPr>
        <p:txBody>
          <a:bodyPr>
            <a:normAutofit/>
          </a:bodyPr>
          <a:lstStyle>
            <a:lvl1pPr marL="0" indent="0">
              <a:buNone/>
              <a:defRPr sz="2625" b="1" spc="-30" baseline="0"/>
            </a:lvl1pPr>
          </a:lstStyle>
          <a:p>
            <a:pPr lvl="0"/>
            <a:r>
              <a:rPr lang="en-US" dirty="0"/>
              <a:t>Title heading in 35pt Arial Bold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2079000"/>
            <a:ext cx="7848600" cy="466725"/>
          </a:xfrm>
        </p:spPr>
        <p:txBody>
          <a:bodyPr>
            <a:normAutofit/>
          </a:bodyPr>
          <a:lstStyle>
            <a:lvl1pPr marL="0" indent="0">
              <a:buNone/>
              <a:defRPr sz="1575" b="1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2592001"/>
            <a:ext cx="8064500" cy="269081"/>
          </a:xfrm>
        </p:spPr>
        <p:txBody>
          <a:bodyPr tIns="0" bIns="0">
            <a:normAutofit/>
          </a:bodyPr>
          <a:lstStyle>
            <a:lvl1pPr marL="0" indent="0">
              <a:buNone/>
              <a:defRPr sz="1313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Presented by… footer in 17.5pt Arial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30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7500"/>
            <a:ext cx="9144000" cy="2674620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 userDrawn="1"/>
        </p:nvSpPr>
        <p:spPr>
          <a:xfrm flipV="1">
            <a:off x="0" y="2497500"/>
            <a:ext cx="9144000" cy="3564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5069"/>
            <a:ext cx="3420161" cy="80650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620000"/>
            <a:ext cx="7848600" cy="540544"/>
          </a:xfrm>
        </p:spPr>
        <p:txBody>
          <a:bodyPr>
            <a:normAutofit/>
          </a:bodyPr>
          <a:lstStyle>
            <a:lvl1pPr marL="0" indent="0">
              <a:buNone/>
              <a:defRPr sz="2625" b="1" spc="-30" baseline="0"/>
            </a:lvl1pPr>
          </a:lstStyle>
          <a:p>
            <a:pPr lvl="0"/>
            <a:r>
              <a:rPr lang="en-US" dirty="0"/>
              <a:t>Title heading in 35pt Arial Bold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2079000"/>
            <a:ext cx="7848600" cy="466725"/>
          </a:xfrm>
        </p:spPr>
        <p:txBody>
          <a:bodyPr>
            <a:normAutofit/>
          </a:bodyPr>
          <a:lstStyle>
            <a:lvl1pPr marL="0" indent="0">
              <a:buNone/>
              <a:defRPr sz="1575" b="1">
                <a:solidFill>
                  <a:srgbClr val="7020A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2592001"/>
            <a:ext cx="8064500" cy="269081"/>
          </a:xfrm>
        </p:spPr>
        <p:txBody>
          <a:bodyPr tIns="0" bIns="0">
            <a:normAutofit/>
          </a:bodyPr>
          <a:lstStyle>
            <a:lvl1pPr marL="0" indent="0">
              <a:buNone/>
              <a:defRPr sz="1313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Presented by… footer in 17.5pt Arial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45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7500"/>
            <a:ext cx="9144000" cy="2674620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 userDrawn="1"/>
        </p:nvSpPr>
        <p:spPr>
          <a:xfrm flipV="1">
            <a:off x="0" y="2497500"/>
            <a:ext cx="9144000" cy="3564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5069"/>
            <a:ext cx="3420161" cy="80650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620000"/>
            <a:ext cx="7848600" cy="540544"/>
          </a:xfrm>
        </p:spPr>
        <p:txBody>
          <a:bodyPr>
            <a:normAutofit/>
          </a:bodyPr>
          <a:lstStyle>
            <a:lvl1pPr marL="0" indent="0">
              <a:buNone/>
              <a:defRPr sz="2625" b="1" spc="-30" baseline="0"/>
            </a:lvl1pPr>
          </a:lstStyle>
          <a:p>
            <a:pPr lvl="0"/>
            <a:r>
              <a:rPr lang="en-US" dirty="0"/>
              <a:t>Title heading in 35pt Arial Bold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2079000"/>
            <a:ext cx="7848600" cy="466725"/>
          </a:xfrm>
        </p:spPr>
        <p:txBody>
          <a:bodyPr>
            <a:normAutofit/>
          </a:bodyPr>
          <a:lstStyle>
            <a:lvl1pPr marL="0" indent="0">
              <a:buNone/>
              <a:defRPr sz="1575" b="1">
                <a:solidFill>
                  <a:srgbClr val="C0205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2592001"/>
            <a:ext cx="8064500" cy="269081"/>
          </a:xfrm>
        </p:spPr>
        <p:txBody>
          <a:bodyPr tIns="0" bIns="0">
            <a:normAutofit/>
          </a:bodyPr>
          <a:lstStyle>
            <a:lvl1pPr marL="0" indent="0">
              <a:buNone/>
              <a:defRPr sz="1313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Presented by… footer in 17.5pt Arial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482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7500"/>
            <a:ext cx="9144000" cy="2674620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 userDrawn="1"/>
        </p:nvSpPr>
        <p:spPr>
          <a:xfrm flipV="1">
            <a:off x="0" y="2497500"/>
            <a:ext cx="9144000" cy="3564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5069"/>
            <a:ext cx="3420161" cy="80650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620000"/>
            <a:ext cx="7848600" cy="540544"/>
          </a:xfrm>
        </p:spPr>
        <p:txBody>
          <a:bodyPr>
            <a:normAutofit/>
          </a:bodyPr>
          <a:lstStyle>
            <a:lvl1pPr marL="0" indent="0">
              <a:buNone/>
              <a:defRPr sz="2625" b="1" spc="-30" baseline="0"/>
            </a:lvl1pPr>
          </a:lstStyle>
          <a:p>
            <a:pPr lvl="0"/>
            <a:r>
              <a:rPr lang="en-US" dirty="0"/>
              <a:t>Title heading in 35pt Arial Bold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2079000"/>
            <a:ext cx="7848600" cy="466725"/>
          </a:xfrm>
        </p:spPr>
        <p:txBody>
          <a:bodyPr>
            <a:normAutofit/>
          </a:bodyPr>
          <a:lstStyle>
            <a:lvl1pPr marL="0" indent="0">
              <a:buNone/>
              <a:defRPr sz="1575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2592001"/>
            <a:ext cx="8064500" cy="269081"/>
          </a:xfrm>
        </p:spPr>
        <p:txBody>
          <a:bodyPr tIns="0" bIns="0">
            <a:normAutofit/>
          </a:bodyPr>
          <a:lstStyle>
            <a:lvl1pPr marL="0" indent="0">
              <a:buNone/>
              <a:defRPr sz="1313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Presented by… footer in 17.5pt Arial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88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7500"/>
            <a:ext cx="9144000" cy="2674620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 userDrawn="1"/>
        </p:nvSpPr>
        <p:spPr>
          <a:xfrm flipV="1">
            <a:off x="0" y="2497500"/>
            <a:ext cx="9144000" cy="3564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5069"/>
            <a:ext cx="3420161" cy="80650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620000"/>
            <a:ext cx="7848600" cy="540544"/>
          </a:xfrm>
        </p:spPr>
        <p:txBody>
          <a:bodyPr>
            <a:normAutofit/>
          </a:bodyPr>
          <a:lstStyle>
            <a:lvl1pPr marL="0" indent="0">
              <a:buNone/>
              <a:defRPr sz="2625" b="1" spc="-30" baseline="0"/>
            </a:lvl1pPr>
          </a:lstStyle>
          <a:p>
            <a:pPr lvl="0"/>
            <a:r>
              <a:rPr lang="en-US" dirty="0"/>
              <a:t>Title heading in 35pt Arial Bold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2079000"/>
            <a:ext cx="7848600" cy="466725"/>
          </a:xfrm>
        </p:spPr>
        <p:txBody>
          <a:bodyPr>
            <a:normAutofit/>
          </a:bodyPr>
          <a:lstStyle>
            <a:lvl1pPr marL="0" indent="0">
              <a:buNone/>
              <a:defRPr sz="1575" b="1">
                <a:solidFill>
                  <a:srgbClr val="C02050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2592001"/>
            <a:ext cx="8064500" cy="269081"/>
          </a:xfrm>
        </p:spPr>
        <p:txBody>
          <a:bodyPr tIns="0" bIns="0">
            <a:normAutofit/>
          </a:bodyPr>
          <a:lstStyle>
            <a:lvl1pPr marL="0" indent="0">
              <a:buNone/>
              <a:defRPr sz="1313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Presented by… footer in 17.5pt Arial Bold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135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706838"/>
            <a:ext cx="9144000" cy="457200"/>
          </a:xfrm>
          <a:prstGeom prst="rect">
            <a:avLst/>
          </a:prstGeom>
          <a:solidFill>
            <a:srgbClr val="003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529568"/>
          </a:xfrm>
        </p:spPr>
        <p:txBody>
          <a:bodyPr anchor="t">
            <a:normAutofit/>
          </a:bodyPr>
          <a:lstStyle>
            <a:lvl1pPr>
              <a:defRPr sz="2475"/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50"/>
            </a:lvl1pPr>
            <a:lvl2pPr>
              <a:defRPr sz="1950"/>
            </a:lvl2pPr>
            <a:lvl3pPr marL="857250" indent="-171450">
              <a:buFont typeface="Wingdings" panose="05000000000000000000" pitchFamily="2" charset="2"/>
              <a:buChar char="§"/>
              <a:defRPr sz="1650"/>
            </a:lvl3pPr>
            <a:lvl4pPr>
              <a:defRPr sz="1575"/>
            </a:lvl4pPr>
            <a:lvl5pPr>
              <a:defRPr sz="13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50">
                <a:solidFill>
                  <a:srgbClr val="FFFFFF"/>
                </a:solidFill>
              </a:defRPr>
            </a:lvl1pPr>
          </a:lstStyle>
          <a:p>
            <a:fld id="{4F2E129E-16B7-480B-972E-C025DBFD1D5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6000" y="735546"/>
            <a:ext cx="8424936" cy="0"/>
          </a:xfrm>
          <a:prstGeom prst="line">
            <a:avLst/>
          </a:prstGeom>
          <a:ln w="44450" cap="rnd">
            <a:solidFill>
              <a:srgbClr val="00A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00180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06838"/>
            <a:ext cx="9144000" cy="457200"/>
          </a:xfrm>
          <a:prstGeom prst="rect">
            <a:avLst/>
          </a:prstGeom>
          <a:solidFill>
            <a:srgbClr val="003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529568"/>
          </a:xfrm>
        </p:spPr>
        <p:txBody>
          <a:bodyPr anchor="t">
            <a:normAutofit/>
          </a:bodyPr>
          <a:lstStyle>
            <a:lvl1pPr>
              <a:defRPr sz="2475" baseline="0"/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6000" y="735546"/>
            <a:ext cx="8424936" cy="0"/>
          </a:xfrm>
          <a:prstGeom prst="line">
            <a:avLst/>
          </a:prstGeom>
          <a:ln w="44450" cap="rnd">
            <a:solidFill>
              <a:srgbClr val="C02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 sz="2250"/>
            </a:lvl1pPr>
            <a:lvl2pPr>
              <a:defRPr sz="1950"/>
            </a:lvl2pPr>
            <a:lvl3pPr marL="857250" indent="-171450">
              <a:buFont typeface="Wingdings" panose="05000000000000000000" pitchFamily="2" charset="2"/>
              <a:buChar char="§"/>
              <a:defRPr sz="1650"/>
            </a:lvl3pPr>
            <a:lvl4pPr>
              <a:defRPr sz="1575"/>
            </a:lvl4pPr>
            <a:lvl5pPr>
              <a:defRPr sz="13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 sz="750">
                <a:solidFill>
                  <a:srgbClr val="FFFFFF"/>
                </a:solidFill>
              </a:defRPr>
            </a:lvl1pPr>
          </a:lstStyle>
          <a:p>
            <a:fld id="{4F2E129E-16B7-480B-972E-C025DBFD1D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30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100">
                <a:solidFill>
                  <a:schemeClr val="accent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  <a:noFill/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fld id="{DC12C2CB-C475-442B-84C1-CBFDBCB34D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40604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06838"/>
            <a:ext cx="9144000" cy="457200"/>
          </a:xfrm>
          <a:prstGeom prst="rect">
            <a:avLst/>
          </a:prstGeom>
          <a:solidFill>
            <a:srgbClr val="003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529568"/>
          </a:xfrm>
        </p:spPr>
        <p:txBody>
          <a:bodyPr anchor="t">
            <a:normAutofit/>
          </a:bodyPr>
          <a:lstStyle>
            <a:lvl1pPr>
              <a:defRPr sz="2475"/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6000" y="735546"/>
            <a:ext cx="8424936" cy="0"/>
          </a:xfrm>
          <a:prstGeom prst="line">
            <a:avLst/>
          </a:prstGeom>
          <a:ln w="44450" cap="rnd">
            <a:solidFill>
              <a:srgbClr val="702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 sz="2250"/>
            </a:lvl1pPr>
            <a:lvl2pPr>
              <a:defRPr sz="1950"/>
            </a:lvl2pPr>
            <a:lvl3pPr marL="857250" indent="-171450">
              <a:buFont typeface="Wingdings" panose="05000000000000000000" pitchFamily="2" charset="2"/>
              <a:buChar char="§"/>
              <a:defRPr sz="1650"/>
            </a:lvl3pPr>
            <a:lvl4pPr>
              <a:defRPr sz="1575"/>
            </a:lvl4pPr>
            <a:lvl5pPr>
              <a:defRPr sz="131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 sz="750">
                <a:solidFill>
                  <a:srgbClr val="FFFFFF"/>
                </a:solidFill>
              </a:defRPr>
            </a:lvl1pPr>
          </a:lstStyle>
          <a:p>
            <a:fld id="{4F2E129E-16B7-480B-972E-C025DBFD1D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344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7" y="1357884"/>
            <a:ext cx="6480048" cy="2427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5069"/>
            <a:ext cx="3420161" cy="8065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5" b="27031"/>
          <a:stretch/>
        </p:blipFill>
        <p:spPr>
          <a:xfrm>
            <a:off x="0" y="4057038"/>
            <a:ext cx="9144000" cy="1107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115616" y="1923678"/>
            <a:ext cx="295232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Box 12">
            <a:hlinkClick r:id="rId5"/>
          </p:cNvPr>
          <p:cNvSpPr txBox="1"/>
          <p:nvPr userDrawn="1"/>
        </p:nvSpPr>
        <p:spPr>
          <a:xfrm>
            <a:off x="431658" y="2206965"/>
            <a:ext cx="43563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14" name="TextBox 13">
            <a:hlinkClick r:id="rId6"/>
          </p:cNvPr>
          <p:cNvSpPr txBox="1"/>
          <p:nvPr userDrawn="1"/>
        </p:nvSpPr>
        <p:spPr>
          <a:xfrm>
            <a:off x="478397" y="2949792"/>
            <a:ext cx="17714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15" name="TextBox 14">
            <a:hlinkClick r:id="rId7"/>
          </p:cNvPr>
          <p:cNvSpPr txBox="1"/>
          <p:nvPr userDrawn="1"/>
        </p:nvSpPr>
        <p:spPr>
          <a:xfrm>
            <a:off x="478397" y="3341091"/>
            <a:ext cx="46696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4" name="TextBox 3">
            <a:hlinkClick r:id="rId8"/>
          </p:cNvPr>
          <p:cNvSpPr txBox="1"/>
          <p:nvPr userDrawn="1"/>
        </p:nvSpPr>
        <p:spPr>
          <a:xfrm>
            <a:off x="431658" y="1815666"/>
            <a:ext cx="3636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8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35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762"/>
            <a:ext cx="9144000" cy="5144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6400"/>
            <a:ext cx="9144000" cy="129614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032000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4515966"/>
            <a:ext cx="6804000" cy="51664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25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614"/>
            <a:ext cx="9144000" cy="255616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347614"/>
            <a:ext cx="9144000" cy="25561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hlinkClick r:id="rId3"/>
          </p:cNvPr>
          <p:cNvSpPr txBox="1"/>
          <p:nvPr userDrawn="1"/>
        </p:nvSpPr>
        <p:spPr>
          <a:xfrm>
            <a:off x="478397" y="3341091"/>
            <a:ext cx="466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576" y="1398235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 u="none" strike="noStrike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www.digital.nhs.uk</a:t>
            </a:r>
            <a:endParaRPr lang="en-GB" sz="24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2400" b="1" kern="1200" dirty="0" err="1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nhsdigital</a:t>
            </a:r>
            <a:endParaRPr lang="en-GB" sz="2400" b="1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3600"/>
              </a:lnSpc>
            </a:pP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0300 303</a:t>
            </a:r>
            <a:r>
              <a:rPr lang="en-GB" sz="2400" b="1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5678</a:t>
            </a:r>
            <a:endParaRPr lang="en-GB" sz="24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35542"/>
            <a:ext cx="3671171" cy="712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5" y="1968019"/>
            <a:ext cx="387707" cy="387707"/>
          </a:xfrm>
          <a:prstGeom prst="rect">
            <a:avLst/>
          </a:prstGeom>
        </p:spPr>
      </p:pic>
      <p:pic>
        <p:nvPicPr>
          <p:cNvPr id="17" name="Picture 1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#EPSr2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0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3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56000"/>
            <a:ext cx="9144000" cy="79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4736"/>
            <a:ext cx="1198244" cy="947764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728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268000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rgbClr val="FFB81C"/>
                </a:solidFill>
              </a:defRPr>
            </a:lvl1pPr>
          </a:lstStyle>
          <a:p>
            <a:r>
              <a:rPr lang="en-US" dirty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464000"/>
            <a:ext cx="3924008" cy="540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Presented by… in 15pt Arial Bold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428000"/>
            <a:ext cx="3023318" cy="58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80AA684-6FB9-400F-B313-F111F0F48737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1443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39902"/>
            <a:ext cx="9144000" cy="12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699694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Heading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3568" y="4371950"/>
            <a:ext cx="8003232" cy="66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8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/>
              <a:t>12/04/2018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4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2" r:id="rId2"/>
    <p:sldLayoutId id="2147483687" r:id="rId3"/>
    <p:sldLayoutId id="2147483689" r:id="rId4"/>
    <p:sldLayoutId id="2147483681" r:id="rId5"/>
    <p:sldLayoutId id="2147483723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12/04/2018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srgbClr val="0F0F0F">
                    <a:tint val="75000"/>
                  </a:srgbClr>
                </a:solidFill>
              </a:rPr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>
                <a:solidFill>
                  <a:srgbClr val="0F0F0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F0F0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1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D6EA-53C1-4056-A5B8-5AF66D913895}" type="datetime1">
              <a:rPr lang="en-GB" smtClean="0"/>
              <a:t>12/04/2018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Click to edit master footer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129E-16B7-480B-972E-C025DBFD1D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78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247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9.png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2.jpeg"/><Relationship Id="rId7" Type="http://schemas.openxmlformats.org/officeDocument/2006/relationships/hyperlink" Target="http://www.google.co.uk/url?sa=i&amp;rct=j&amp;q=&amp;esrc=s&amp;source=images&amp;cd=&amp;ved=0ahUKEwjRzNu27dPSAhVICBoKHTxcCcwQjRwIBw&amp;url=http://www.cornfield.w-sussex.sch.uk/contact&amp;bvm=bv.149397726,d.cGw&amp;psig=AFQjCNEeI4XpIDmko8_CvrapofDGf8vAKw&amp;ust=148950734502879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6.jpeg"/><Relationship Id="rId4" Type="http://schemas.openxmlformats.org/officeDocument/2006/relationships/image" Target="../media/image42.png"/><Relationship Id="rId9" Type="http://schemas.openxmlformats.org/officeDocument/2006/relationships/hyperlink" Target="http://www.google.co.uk/url?sa=i&amp;rct=j&amp;q=&amp;esrc=s&amp;source=images&amp;cd=&amp;cad=rja&amp;uact=8&amp;ved=0ahUKEwj71rS7-9PSAhVJ2hoKHflKDswQjRwIBw&amp;url=http://cbeb.tk/project-completed/&amp;bvm=bv.149397726,d.cGw&amp;psig=AFQjCNESZY9LdrQNFHh_4vvDCLbudM4Jyg&amp;ust=148951110114985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.nhs.uk/eps" TargetMode="External"/><Relationship Id="rId3" Type="http://schemas.openxmlformats.org/officeDocument/2006/relationships/hyperlink" Target="http://www.england.nhs.uk/ourwork/tsd/sst/erd-guidance" TargetMode="External"/><Relationship Id="rId7" Type="http://schemas.openxmlformats.org/officeDocument/2006/relationships/hyperlink" Target="https://epsestimator.digital.nhs.uk/#!/prescribe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gital.nhs.uk/Electronic-Prescription-Service/Electronic-repeat-dispensing-for-dispensers" TargetMode="External"/><Relationship Id="rId5" Type="http://schemas.openxmlformats.org/officeDocument/2006/relationships/hyperlink" Target="https://www.digital.nhs.uk/deployment-and-utilisation-progress-data" TargetMode="External"/><Relationship Id="rId4" Type="http://schemas.openxmlformats.org/officeDocument/2006/relationships/hyperlink" Target="https://www.cppe.ac.uk/programmes/l/repeat-e-0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nhs.uk/Electronic-Prescription-Servi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Electronic Repeat Dispensing (</a:t>
            </a:r>
            <a:r>
              <a:rPr lang="en-GB" dirty="0" err="1"/>
              <a:t>eRD</a:t>
            </a:r>
            <a:r>
              <a:rPr lang="en-GB" dirty="0"/>
              <a:t>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067944" y="4500000"/>
            <a:ext cx="4500072" cy="5040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Gary Mortimer</a:t>
            </a:r>
          </a:p>
          <a:p>
            <a:r>
              <a:rPr lang="en-GB" dirty="0"/>
              <a:t>gmortimer@nhs.net</a:t>
            </a:r>
          </a:p>
          <a:p>
            <a:r>
              <a:rPr lang="en-GB" dirty="0"/>
              <a:t>Implementation and Business Change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02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Rectangle 1"/>
          <p:cNvSpPr/>
          <p:nvPr/>
        </p:nvSpPr>
        <p:spPr>
          <a:xfrm>
            <a:off x="2102036" y="3341168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9988" y="3118985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7940" y="2954795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851657" y="2740943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168" y="2554343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812" y="2355726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4001217"/>
            <a:ext cx="1850516" cy="400110"/>
          </a:xfrm>
          <a:prstGeom prst="rect">
            <a:avLst/>
          </a:prstGeom>
          <a:noFill/>
          <a:ln w="444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/>
              <a:t>1 x Passcode</a:t>
            </a:r>
          </a:p>
        </p:txBody>
      </p:sp>
    </p:spTree>
    <p:extLst>
      <p:ext uri="{BB962C8B-B14F-4D97-AF65-F5344CB8AC3E}">
        <p14:creationId xmlns:p14="http://schemas.microsoft.com/office/powerpoint/2010/main" val="1906389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54232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4988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9952" y="4009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8064" y="33468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5454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1680" y="1954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65322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3568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8771892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6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6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6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6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6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4" grpId="0"/>
      <p:bldP spid="16" grpId="0"/>
      <p:bldP spid="17" grpId="0"/>
      <p:bldP spid="18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54232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4988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9952" y="4009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8064" y="33468"/>
            <a:ext cx="576064" cy="756084"/>
          </a:xfrm>
          <a:prstGeom prst="rect">
            <a:avLst/>
          </a:prstGeom>
          <a:solidFill>
            <a:srgbClr val="00B05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5454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1680" y="1954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65322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3568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07312"/>
            <a:ext cx="942735" cy="134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557016" y="2571750"/>
            <a:ext cx="61538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/>
              <a:t>?</a:t>
            </a:r>
          </a:p>
          <a:p>
            <a:pPr marL="342900" indent="-342900">
              <a:buAutoNum type="arabicPeriod"/>
            </a:pPr>
            <a:r>
              <a:rPr lang="en-GB"/>
              <a:t>?</a:t>
            </a:r>
          </a:p>
          <a:p>
            <a:pPr marL="342900" indent="-342900">
              <a:buAutoNum type="arabicPeriod"/>
            </a:pPr>
            <a:r>
              <a:rPr lang="en-GB"/>
              <a:t>?</a:t>
            </a:r>
          </a:p>
          <a:p>
            <a:pPr marL="342900" indent="-342900">
              <a:buAutoNum type="arabicPeriod"/>
            </a:pPr>
            <a:r>
              <a:rPr lang="en-GB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7924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7711 C -0.0052 0.08081 -0.01059 0.08606 -0.01649 0.08945 C -0.01875 0.09068 -0.02343 0.09377 -0.02343 0.09377 C -0.02812 0.10148 -0.03402 0.10549 -0.03975 0.11012 C -0.04201 0.11197 -0.0467 0.11443 -0.0467 0.11443 C -0.04965 0.11937 -0.05225 0.1203 -0.05607 0.12245 C -0.06076 0.1314 -0.06927 0.13356 -0.07586 0.13695 C -0.07968 0.14435 -0.08454 0.14682 -0.08975 0.14929 C -0.09218 0.15052 -0.09444 0.15207 -0.0967 0.15361 C -0.09791 0.15422 -0.10017 0.15577 -0.10017 0.15577 C -0.10416 0.16224 -0.10902 0.16379 -0.11302 0.16996 C -0.1151 0.17335 -0.11666 0.17767 -0.11892 0.18044 C -0.12118 0.18322 -0.12361 0.186 -0.12586 0.18877 C -0.12708 0.19001 -0.12934 0.19278 -0.12934 0.19278 C -0.13072 0.19957 -0.13177 0.20635 -0.13281 0.21345 C -0.13472 0.26373 -0.13576 0.28007 -0.13281 0.34361 C -0.13263 0.34577 -0.13055 0.34516 -0.12934 0.34577 C -0.12586 0.34793 -0.11892 0.35194 -0.11892 0.35194 C -0.11527 0.35811 -0.11076 0.35965 -0.10607 0.36212 C -0.10208 0.36983 -0.09531 0.37137 -0.08975 0.37446 C -0.08524 0.3831 -0.07621 0.38587 -0.06996 0.38896 C -0.0684 0.38957 -0.06701 0.39019 -0.06545 0.39112 C -0.06302 0.39235 -0.05833 0.39513 -0.05833 0.39513 C -0.05399 0.40315 -0.04809 0.40654 -0.04218 0.40962 C -0.03559 0.42134 -0.04444 0.40716 -0.03628 0.41579 C -0.02916 0.4235 -0.03993 0.41703 -0.03055 0.42412 C -0.02586 0.42782 -0.02031 0.42936 -0.01545 0.43245 C -0.01215 0.438 -0.00381 0.44695 0.00087 0.44695 " pathEditMode="relative" ptsTypes="fffffff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54232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4988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48064" y="224771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</a:t>
            </a:r>
          </a:p>
        </p:txBody>
      </p:sp>
      <p:pic>
        <p:nvPicPr>
          <p:cNvPr id="1026" name="Picture 2" descr="C:\Users\GAMO2\AppData\Local\Microsoft\Windows\Temporary Internet Files\Content.IE5\KF18LFS6\Smiley.svg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17744"/>
            <a:ext cx="288032" cy="1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32040" y="1599642"/>
            <a:ext cx="129614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4716016" y="212571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25454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91680" y="1954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65322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3568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pic>
        <p:nvPicPr>
          <p:cNvPr id="1027" name="Picture 3" descr="C:\Users\GAMO2\AppData\Local\Microsoft\Windows\Temporary Internet Files\Content.IE5\KF18LFS6\countdown-clock[1]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39502"/>
            <a:ext cx="1200513" cy="9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1470"/>
            <a:ext cx="1584176" cy="20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39952" y="4009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4139952" y="40097"/>
            <a:ext cx="576064" cy="7560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372200" y="1599642"/>
            <a:ext cx="122413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2447764" y="2247714"/>
            <a:ext cx="540060" cy="756084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0238F3-E8A7-47D9-9A94-ECFF1C7822C2}"/>
              </a:ext>
            </a:extLst>
          </p:cNvPr>
          <p:cNvSpPr txBox="1"/>
          <p:nvPr/>
        </p:nvSpPr>
        <p:spPr>
          <a:xfrm>
            <a:off x="5076057" y="88472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Day 1 = Signed date</a:t>
            </a:r>
          </a:p>
        </p:txBody>
      </p:sp>
    </p:spTree>
    <p:extLst>
      <p:ext uri="{BB962C8B-B14F-4D97-AF65-F5344CB8AC3E}">
        <p14:creationId xmlns:p14="http://schemas.microsoft.com/office/powerpoint/2010/main" val="38517972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2975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5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75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25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4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3" grpId="0" animBg="1"/>
      <p:bldP spid="51" grpId="0" animBg="1"/>
      <p:bldP spid="52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54232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4988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9952" y="4009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5454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1680" y="1954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5322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568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pic>
        <p:nvPicPr>
          <p:cNvPr id="1026" name="Picture 2" descr="C:\Users\GAMO2\AppData\Local\Microsoft\Windows\Temporary Internet Files\Content.IE5\KF18LFS6\Smiley.svg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17744"/>
            <a:ext cx="288032" cy="1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4716016" y="212571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483768" y="224771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139952" y="33468"/>
            <a:ext cx="576064" cy="7560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07312"/>
            <a:ext cx="942735" cy="134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7557016" y="2571750"/>
            <a:ext cx="61538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/>
              <a:t>?</a:t>
            </a:r>
          </a:p>
          <a:p>
            <a:pPr marL="342900" indent="-342900">
              <a:buAutoNum type="arabicPeriod"/>
            </a:pPr>
            <a:r>
              <a:rPr lang="en-GB"/>
              <a:t>?</a:t>
            </a:r>
          </a:p>
          <a:p>
            <a:pPr marL="342900" indent="-342900">
              <a:buAutoNum type="arabicPeriod"/>
            </a:pPr>
            <a:r>
              <a:rPr lang="en-GB"/>
              <a:t>?</a:t>
            </a:r>
          </a:p>
          <a:p>
            <a:pPr marL="342900" indent="-342900">
              <a:buAutoNum type="arabicPeriod"/>
            </a:pPr>
            <a:r>
              <a:rPr lang="en-GB"/>
              <a:t>?</a:t>
            </a:r>
          </a:p>
        </p:txBody>
      </p:sp>
      <p:pic>
        <p:nvPicPr>
          <p:cNvPr id="1027" name="Picture 3" descr="C:\Users\GAMO2\AppData\Local\Microsoft\Windows\Temporary Internet Files\Content.IE5\KF18LFS6\countdown-clock[1]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39502"/>
            <a:ext cx="120051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292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509 L -0.03298 0.13437 C -0.03732 0.16143 -0.03489 0.19913 -0.02795 0.23729 C -0.02048 0.27938 -0.00833 0.31198 0.00781 0.33257 L 0.07969 0.43363 " pathEditMode="relative" rAng="-809884" ptsTypes="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224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6" grpId="0" animBg="1"/>
      <p:bldP spid="4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54232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4988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5454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1680" y="1954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5322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568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pic>
        <p:nvPicPr>
          <p:cNvPr id="1026" name="Picture 2" descr="C:\Users\GAMO2\AppData\Local\Microsoft\Windows\Temporary Internet Files\Content.IE5\KF18LFS6\Smiley.svg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17744"/>
            <a:ext cx="288032" cy="1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4716016" y="212571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411760" y="224771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03848" y="40097"/>
            <a:ext cx="576064" cy="7560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004048" y="1599642"/>
            <a:ext cx="122413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3" descr="C:\Users\GAMO2\AppData\Local\Microsoft\Windows\Temporary Internet Files\Content.IE5\KF18LFS6\countdown-clock[1]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15602"/>
            <a:ext cx="1200513" cy="10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07312"/>
            <a:ext cx="942735" cy="134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7557016" y="2571750"/>
            <a:ext cx="61538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/>
              <a:t>?</a:t>
            </a:r>
          </a:p>
          <a:p>
            <a:pPr marL="342900" indent="-342900">
              <a:buAutoNum type="arabicPeriod"/>
            </a:pPr>
            <a:r>
              <a:rPr lang="en-GB"/>
              <a:t>?</a:t>
            </a:r>
          </a:p>
          <a:p>
            <a:pPr marL="342900" indent="-342900">
              <a:buAutoNum type="arabicPeriod"/>
            </a:pPr>
            <a:r>
              <a:rPr lang="en-GB"/>
              <a:t>?</a:t>
            </a:r>
          </a:p>
          <a:p>
            <a:pPr marL="342900" indent="-342900">
              <a:buAutoNum type="arabicPeriod"/>
            </a:pPr>
            <a:r>
              <a:rPr lang="en-GB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8024" y="224771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2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470"/>
            <a:ext cx="1584176" cy="20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021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09809E-6 L -0.25972 0.003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54232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4988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5454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1680" y="1954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5322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568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pic>
        <p:nvPicPr>
          <p:cNvPr id="1026" name="Picture 2" descr="C:\Users\GAMO2\AppData\Local\Microsoft\Windows\Temporary Internet Files\Content.IE5\KF18LFS6\Smiley.svg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17744"/>
            <a:ext cx="288032" cy="1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4048" y="1599642"/>
            <a:ext cx="122413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C:\Users\GAMO2\AppData\Local\Microsoft\Windows\Temporary Internet Files\Content.IE5\KF18LFS6\countdown-clock[1]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15602"/>
            <a:ext cx="1200513" cy="10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411760" y="224771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203848" y="40097"/>
            <a:ext cx="576064" cy="7560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11760" y="224771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0552080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25454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1680" y="1954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5322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568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28</a:t>
            </a:r>
          </a:p>
        </p:txBody>
      </p:sp>
      <p:pic>
        <p:nvPicPr>
          <p:cNvPr id="1026" name="Picture 2" descr="C:\Users\GAMO2\AppData\Local\Microsoft\Windows\Temporary Internet Files\Content.IE5\KF18LFS6\Smiley.svg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17744"/>
            <a:ext cx="288032" cy="1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4048" y="1599642"/>
            <a:ext cx="122413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C:\Users\GAMO2\AppData\Local\Microsoft\Windows\Temporary Internet Files\Content.IE5\KF18LFS6\countdown-clock[1]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73093"/>
            <a:ext cx="1200513" cy="97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3779912" y="195486"/>
            <a:ext cx="6480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411760" y="224771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3779912" y="42379"/>
            <a:ext cx="648072" cy="51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2843808" y="195486"/>
            <a:ext cx="36004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7504" y="4218642"/>
            <a:ext cx="5760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723552" y="153090"/>
            <a:ext cx="457432" cy="4024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55576" y="233473"/>
            <a:ext cx="5760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63688" y="198920"/>
            <a:ext cx="5760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810312" y="208450"/>
            <a:ext cx="457432" cy="4024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11760" y="224771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4988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54232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203848" y="40097"/>
            <a:ext cx="576064" cy="7560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755576" y="195486"/>
            <a:ext cx="360040" cy="4024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12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060701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48000" decel="5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586 L 0.34983 0.4306 L -0.08646 0.430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212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0.00092 L 0.45746 0.43245 L 0.02153 0.42844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47" y="21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0" presetClass="path" presetSubtype="0" accel="47000" decel="47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0111E-6 L 0.57674 0.43183 L 0.13403 0.42628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37" y="215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2.0111E-6 L 0.5434 0.427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2137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8" grpId="0" animBg="1"/>
      <p:bldP spid="7" grpId="0" animBg="1"/>
      <p:bldP spid="6" grpId="0" animBg="1"/>
      <p:bldP spid="50" grpId="0" animBg="1"/>
      <p:bldP spid="58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GAMO2\AppData\Local\Microsoft\Windows\Temporary Internet Files\Content.IE5\KF18LFS6\Smiley.svg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17744"/>
            <a:ext cx="288032" cy="1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411760" y="224771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7504" y="4218642"/>
            <a:ext cx="5760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1763688" y="2427733"/>
            <a:ext cx="864097" cy="27363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/>
              <a:t>                        Review?</a:t>
            </a:r>
          </a:p>
        </p:txBody>
      </p:sp>
      <p:sp>
        <p:nvSpPr>
          <p:cNvPr id="9" name="Rectangle 8"/>
          <p:cNvSpPr/>
          <p:nvPr/>
        </p:nvSpPr>
        <p:spPr>
          <a:xfrm>
            <a:off x="2411760" y="224771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5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24175"/>
            <a:ext cx="1584176" cy="3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48064" y="224771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88323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09809E-6 L -0.29913 0.003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54232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4048" y="224771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5454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1680" y="1954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5322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568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4048" y="1599642"/>
            <a:ext cx="122413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4716016" y="212571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411760" y="224771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725619"/>
            <a:ext cx="56886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Patient requests additional medication because they are going on holiday?</a:t>
            </a: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470"/>
            <a:ext cx="1584176" cy="20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03848" y="4988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203848" y="40097"/>
            <a:ext cx="576064" cy="7560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27" y="2784909"/>
            <a:ext cx="466679" cy="43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7192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EPS Release 2  -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192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54232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4988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4048" y="224771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5454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1680" y="1954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5322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568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16016" y="212571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411760" y="224771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81747" y="212571"/>
            <a:ext cx="5760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56</a:t>
            </a:r>
          </a:p>
        </p:txBody>
      </p:sp>
      <p:pic>
        <p:nvPicPr>
          <p:cNvPr id="52" name="Picture 3" descr="C:\Users\GAMO2\AppData\Local\Microsoft\Windows\Temporary Internet Files\Content.IE5\KF18LFS6\countdown-clock[1]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15602"/>
            <a:ext cx="1200513" cy="10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8781" y="3093603"/>
            <a:ext cx="2339752" cy="1785506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27" y="2784909"/>
            <a:ext cx="466679" cy="43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8457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4.97687E-6 L 0.24427 0.426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21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" y="10652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54232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1680" y="1954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568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pic>
        <p:nvPicPr>
          <p:cNvPr id="1026" name="Picture 2" descr="C:\Users\GAMO2\AppData\Local\Microsoft\Windows\Temporary Internet Files\Content.IE5\KF18LFS6\Smiley.svg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17744"/>
            <a:ext cx="288032" cy="1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4716016" y="212571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16016" y="18851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16016" y="19548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444208" y="1599642"/>
            <a:ext cx="122413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2781747" y="195486"/>
            <a:ext cx="5760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4048" y="2319722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6096" y="2319722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267744" y="2283718"/>
            <a:ext cx="85720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27" y="2784909"/>
            <a:ext cx="466679" cy="43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5004048" y="1599642"/>
            <a:ext cx="122413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2195736" y="40097"/>
            <a:ext cx="576064" cy="7560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084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09809E-6 L -0.29914 0.003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77298E-7 L -0.31493 0.0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9" grpId="0" animBg="1"/>
      <p:bldP spid="8" grpId="0" animBg="1"/>
      <p:bldP spid="51" grpId="0" animBg="1"/>
      <p:bldP spid="54" grpId="0" animBg="1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eRD and the Prescription Tracker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195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#EPSr2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8"/>
          <a:stretch/>
        </p:blipFill>
        <p:spPr bwMode="auto">
          <a:xfrm>
            <a:off x="129822" y="1061129"/>
            <a:ext cx="9021830" cy="480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464" y="470002"/>
            <a:ext cx="286656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GB" dirty="0"/>
              <a:t>All issues have the same Prescription ID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6090" y="654668"/>
            <a:ext cx="2867866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GB" dirty="0"/>
              <a:t>EPS Prescription Tracker shows each issue individually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0582" y="193002"/>
            <a:ext cx="2866563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GB" dirty="0"/>
              <a:t>The status of the prescription changes as it passes from Spine to Pharmacy to Patient.</a:t>
            </a:r>
          </a:p>
        </p:txBody>
      </p:sp>
    </p:spTree>
    <p:extLst>
      <p:ext uri="{BB962C8B-B14F-4D97-AF65-F5344CB8AC3E}">
        <p14:creationId xmlns:p14="http://schemas.microsoft.com/office/powerpoint/2010/main" val="87489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2860"/>
            <a:ext cx="7920880" cy="36755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Medication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44042"/>
            <a:ext cx="8784976" cy="4158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Prescription items on the spine can not be amended, it has to be cancelled and re-issued by the GP. The GP’s options include:</a:t>
            </a:r>
            <a:endParaRPr lang="en-GB" sz="2500" dirty="0">
              <a:cs typeface="Calibri" panose="020F0502020204030204" pitchFamily="34" charset="0"/>
            </a:endParaRPr>
          </a:p>
          <a:p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Cancel </a:t>
            </a:r>
            <a:r>
              <a:rPr lang="en-GB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outstanding </a:t>
            </a:r>
            <a:r>
              <a:rPr lang="en-GB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items</a:t>
            </a: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Spine and replace with a new batch</a:t>
            </a:r>
          </a:p>
          <a:p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Cancel </a:t>
            </a:r>
            <a:r>
              <a:rPr lang="en-GB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</a:t>
            </a: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item(s)</a:t>
            </a:r>
          </a:p>
          <a:p>
            <a:r>
              <a:rPr lang="en-GB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‘Bridge the gap’ </a:t>
            </a:r>
            <a:r>
              <a:rPr lang="en-GB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 one-off script – if other medications are running out; generate a one-off script until ready to start a new eRD batch for all items.</a:t>
            </a:r>
          </a:p>
          <a:p>
            <a:pPr marL="0" indent="0" algn="ctr">
              <a:buNone/>
            </a:pPr>
            <a:endParaRPr lang="en-GB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2912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54232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4988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2477290" y="2400406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5454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1680" y="1954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65322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3568" y="208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20072" y="2400406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6966"/>
            <a:ext cx="1008112" cy="72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87" y="51470"/>
            <a:ext cx="582272" cy="7560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470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470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470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128705" y="33911"/>
            <a:ext cx="587311" cy="78666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136817" y="56894"/>
            <a:ext cx="587311" cy="78666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139952" y="-20538"/>
            <a:ext cx="720080" cy="864096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Cancel Pending for Issue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6817" y="195486"/>
            <a:ext cx="58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With </a:t>
            </a:r>
          </a:p>
          <a:p>
            <a:pPr algn="ctr"/>
            <a:r>
              <a:rPr lang="en-GB" sz="800" dirty="0"/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24840672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2053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5736" y="54232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4988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2477290" y="2400406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6966"/>
            <a:ext cx="1008112" cy="72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87" y="51470"/>
            <a:ext cx="582272" cy="7560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470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470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470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Curved Up Arrow 11"/>
          <p:cNvSpPr/>
          <p:nvPr/>
        </p:nvSpPr>
        <p:spPr>
          <a:xfrm>
            <a:off x="971600" y="3363838"/>
            <a:ext cx="5760640" cy="1287468"/>
          </a:xfrm>
          <a:prstGeom prst="curved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46" name="Picture 6" descr="Image result for contac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90" y="3723878"/>
            <a:ext cx="223872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128705" y="33911"/>
            <a:ext cx="587311" cy="78666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136817" y="56894"/>
            <a:ext cx="587311" cy="78666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139952" y="-20538"/>
            <a:ext cx="720080" cy="864096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</a:rPr>
              <a:t>Cancel Pending for Issue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9872" y="843558"/>
            <a:ext cx="216024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Cancellation rejection</a:t>
            </a:r>
          </a:p>
          <a:p>
            <a:pPr algn="ctr"/>
            <a:r>
              <a:rPr lang="en-GB" sz="1400" dirty="0"/>
              <a:t>Prescription is “with dispenser”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20072" y="2400406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52" y="51470"/>
            <a:ext cx="582272" cy="7560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0" name="Picture 2" descr="Image result for completed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9742"/>
            <a:ext cx="201622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136817" y="195486"/>
            <a:ext cx="58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With </a:t>
            </a:r>
          </a:p>
          <a:p>
            <a:pPr algn="ctr"/>
            <a:r>
              <a:rPr lang="en-GB" sz="800" dirty="0"/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3888138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185 L -0.28333 0.04781 L -0.35434 0.310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156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3.09685E-6 L -0.10921 -0.07834 L -0.11164 -0.45866 " pathEditMode="relative" ptsTypes="A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Rectangle 5"/>
          <p:cNvSpPr/>
          <p:nvPr/>
        </p:nvSpPr>
        <p:spPr>
          <a:xfrm>
            <a:off x="1669988" y="3118985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7940" y="2954795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851657" y="2740943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168" y="2554343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812" y="2355726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4001217"/>
            <a:ext cx="1850516" cy="400110"/>
          </a:xfrm>
          <a:prstGeom prst="rect">
            <a:avLst/>
          </a:prstGeom>
          <a:noFill/>
          <a:ln w="444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1 x Passcode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624" y="64491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5736" y="54232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3848" y="4988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87" y="51470"/>
            <a:ext cx="582272" cy="7560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470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470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470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136817" y="56894"/>
            <a:ext cx="587311" cy="78666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52" y="51470"/>
            <a:ext cx="582272" cy="7560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77290" y="2400406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6817" y="195486"/>
            <a:ext cx="58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With </a:t>
            </a:r>
          </a:p>
          <a:p>
            <a:pPr algn="ctr"/>
            <a:r>
              <a:rPr lang="en-GB" sz="800" dirty="0"/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19505722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" y="-2053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9512" y="6607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87624" y="6607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95736" y="55815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3848" y="51470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87" y="53053"/>
            <a:ext cx="582272" cy="7560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053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053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53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136817" y="128902"/>
            <a:ext cx="587311" cy="78666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52" y="53053"/>
            <a:ext cx="582272" cy="7560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29851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7624" y="288258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5736" y="283913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3848" y="274123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1960" y="26749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3590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71800" y="37205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3590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7210" y="37205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024" y="906274"/>
            <a:ext cx="41156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New eRD regimen with new barcode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36817" y="195486"/>
            <a:ext cx="58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pPr algn="ctr"/>
            <a:r>
              <a:rPr lang="en-GB" sz="800" dirty="0"/>
              <a:t>With </a:t>
            </a:r>
          </a:p>
          <a:p>
            <a:r>
              <a:rPr lang="en-GB" sz="800" dirty="0"/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635704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1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1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1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4" grpId="0"/>
      <p:bldP spid="16" grpId="0"/>
      <p:bldP spid="17" grpId="0"/>
      <p:bldP spid="18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" y="-2053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9512" y="6607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87624" y="6607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95736" y="55815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3848" y="51470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87" y="53053"/>
            <a:ext cx="582272" cy="7560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053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053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53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136817" y="128902"/>
            <a:ext cx="587311" cy="78666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52" y="53053"/>
            <a:ext cx="582272" cy="7560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29851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7624" y="288258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5736" y="283913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3848" y="274123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1960" y="26749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3590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71800" y="37205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3590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7210" y="37205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36817" y="195486"/>
            <a:ext cx="58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pPr algn="ctr"/>
            <a:r>
              <a:rPr lang="en-GB" sz="800" dirty="0"/>
              <a:t>With </a:t>
            </a:r>
          </a:p>
          <a:p>
            <a:r>
              <a:rPr lang="en-GB" sz="800" dirty="0"/>
              <a:t>Patient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716016" y="627534"/>
            <a:ext cx="720080" cy="0"/>
          </a:xfrm>
          <a:prstGeom prst="straightConnector1">
            <a:avLst/>
          </a:prstGeom>
          <a:ln w="698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82400" y="1023577"/>
            <a:ext cx="12961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Gap to start of new regime</a:t>
            </a:r>
          </a:p>
        </p:txBody>
      </p:sp>
    </p:spTree>
    <p:extLst>
      <p:ext uri="{BB962C8B-B14F-4D97-AF65-F5344CB8AC3E}">
        <p14:creationId xmlns:p14="http://schemas.microsoft.com/office/powerpoint/2010/main" val="170882094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12292" name="Picture 0" descr="R2 System over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0318" y="4011910"/>
            <a:ext cx="31683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800"/>
          </a:p>
        </p:txBody>
      </p:sp>
      <p:sp>
        <p:nvSpPr>
          <p:cNvPr id="6" name="TextBox 5"/>
          <p:cNvSpPr txBox="1"/>
          <p:nvPr/>
        </p:nvSpPr>
        <p:spPr>
          <a:xfrm>
            <a:off x="3203848" y="3507854"/>
            <a:ext cx="3600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800"/>
          </a:p>
        </p:txBody>
      </p:sp>
      <p:sp>
        <p:nvSpPr>
          <p:cNvPr id="3" name="Rectangle 2"/>
          <p:cNvSpPr/>
          <p:nvPr/>
        </p:nvSpPr>
        <p:spPr>
          <a:xfrm>
            <a:off x="3131840" y="123478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>
                <a:solidFill>
                  <a:srgbClr val="003893"/>
                </a:solidFill>
                <a:latin typeface="Arial" pitchFamily="34" charset="0"/>
                <a:sym typeface="Arial" pitchFamily="34" charset="0"/>
              </a:rPr>
              <a:t>Release 2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4368" y="3081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6700"/>
            <a:ext cx="1512168" cy="3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166" y="403394"/>
            <a:ext cx="136815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NHS Spine</a:t>
            </a:r>
          </a:p>
        </p:txBody>
      </p:sp>
    </p:spTree>
    <p:extLst>
      <p:ext uri="{BB962C8B-B14F-4D97-AF65-F5344CB8AC3E}">
        <p14:creationId xmlns:p14="http://schemas.microsoft.com/office/powerpoint/2010/main" val="1305540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" y="-2053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9512" y="6607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87624" y="6607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95736" y="55815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3848" y="51470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87" y="53053"/>
            <a:ext cx="582272" cy="7560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053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053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53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136817" y="128902"/>
            <a:ext cx="587311" cy="78666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52" y="53053"/>
            <a:ext cx="582272" cy="7560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29851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7624" y="288258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5736" y="283913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3848" y="274123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1960" y="26749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3590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71800" y="37205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3590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7210" y="37205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36817" y="195486"/>
            <a:ext cx="58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pPr algn="ctr"/>
            <a:r>
              <a:rPr lang="en-GB" sz="800" dirty="0"/>
              <a:t>With </a:t>
            </a:r>
          </a:p>
          <a:p>
            <a:r>
              <a:rPr lang="en-GB" sz="800" dirty="0"/>
              <a:t>Patient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716016" y="627534"/>
            <a:ext cx="720080" cy="0"/>
          </a:xfrm>
          <a:prstGeom prst="straightConnector1">
            <a:avLst/>
          </a:prstGeom>
          <a:ln w="698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95536" y="2391730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/>
              <a:t>nDay</a:t>
            </a:r>
            <a:r>
              <a:rPr lang="en-GB" sz="1000" b="1" dirty="0"/>
              <a:t>?</a:t>
            </a:r>
          </a:p>
          <a:p>
            <a:pPr algn="ctr"/>
            <a:r>
              <a:rPr lang="en-GB" sz="1000" b="1" dirty="0"/>
              <a:t>Acute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7984" y="1023578"/>
            <a:ext cx="151216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“Bridge the Gap”</a:t>
            </a:r>
          </a:p>
        </p:txBody>
      </p:sp>
    </p:spTree>
    <p:extLst>
      <p:ext uri="{BB962C8B-B14F-4D97-AF65-F5344CB8AC3E}">
        <p14:creationId xmlns:p14="http://schemas.microsoft.com/office/powerpoint/2010/main" val="2160181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0494E-6 L -0.00121 -0.41425 L 0.51979 -0.4164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-208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4276" name="Picture 0" descr="R2 System overview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" y="-2053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9512" y="6607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87624" y="6607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95736" y="55815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3848" y="51470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87" y="53053"/>
            <a:ext cx="582272" cy="7560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053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053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53"/>
            <a:ext cx="571025" cy="741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136817" y="128902"/>
            <a:ext cx="587311" cy="786664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52" y="53053"/>
            <a:ext cx="582272" cy="75608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57210" y="372051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35908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71800" y="372051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3848" y="274123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359087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36817" y="195486"/>
            <a:ext cx="58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pPr algn="ctr"/>
            <a:r>
              <a:rPr lang="en-GB" sz="800" dirty="0"/>
              <a:t>With </a:t>
            </a:r>
          </a:p>
          <a:p>
            <a:r>
              <a:rPr lang="en-GB" sz="800" dirty="0"/>
              <a:t>Patient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298517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7624" y="288258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1960" y="267494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5736" y="283913"/>
            <a:ext cx="576064" cy="7560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716016" y="627534"/>
            <a:ext cx="720080" cy="0"/>
          </a:xfrm>
          <a:prstGeom prst="straightConnector1">
            <a:avLst/>
          </a:prstGeom>
          <a:ln w="698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0947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1888E-6 L 0.10122 0.00031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695 -0.00216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695 -0.00216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695 -0.00216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695 -0.00216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695 -0.00216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695 -0.00216 " pathEditMode="relative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695 -0.00216 " pathEditMode="relative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695 -0.00216 " pathEditMode="relative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9" grpId="0" animBg="1"/>
      <p:bldP spid="4" grpId="0" animBg="1"/>
      <p:bldP spid="6" grpId="0" animBg="1"/>
      <p:bldP spid="7" grpId="0" animBg="1"/>
      <p:bldP spid="10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/>
              <a:t>eRD Resources</a:t>
            </a:r>
          </a:p>
        </p:txBody>
      </p:sp>
    </p:spTree>
    <p:extLst>
      <p:ext uri="{BB962C8B-B14F-4D97-AF65-F5344CB8AC3E}">
        <p14:creationId xmlns:p14="http://schemas.microsoft.com/office/powerpoint/2010/main" val="2478806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7509-08D4-4B91-B48F-D75BF221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F2D13-B658-4B65-A77A-DD3EFDB14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E103B-24B6-407A-89CC-9B4FC227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2CB-C475-442B-84C1-CBFDBCB34DB3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37483-33FE-4BE8-97A1-9B063FBF7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0538"/>
            <a:ext cx="7452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74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B9766E-4BC9-4E0A-8754-BD43F5BB9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16" y="363326"/>
            <a:ext cx="8064896" cy="45223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7057A-F72A-4AE8-B37A-89FCB603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2CB-C475-442B-84C1-CBFDBCB34DB3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77BA5-E4EE-4407-89D1-23AC1AD0D68A}"/>
              </a:ext>
            </a:extLst>
          </p:cNvPr>
          <p:cNvSpPr/>
          <p:nvPr/>
        </p:nvSpPr>
        <p:spPr>
          <a:xfrm>
            <a:off x="1259632" y="4759346"/>
            <a:ext cx="7056784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https://www.digital.nhs.uk/deployment-and-utilisation-progress-data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B52A7-B2BB-42EC-B7C3-877FD132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0290"/>
            <a:ext cx="7632000" cy="529568"/>
          </a:xfrm>
        </p:spPr>
        <p:txBody>
          <a:bodyPr/>
          <a:lstStyle/>
          <a:p>
            <a:r>
              <a:rPr lang="en-GB" dirty="0"/>
              <a:t>EPS data online</a:t>
            </a:r>
          </a:p>
        </p:txBody>
      </p:sp>
    </p:spTree>
    <p:extLst>
      <p:ext uri="{BB962C8B-B14F-4D97-AF65-F5344CB8AC3E}">
        <p14:creationId xmlns:p14="http://schemas.microsoft.com/office/powerpoint/2010/main" val="2905429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7920880" cy="367550"/>
          </a:xfrm>
        </p:spPr>
        <p:txBody>
          <a:bodyPr>
            <a:noAutofit/>
          </a:bodyPr>
          <a:lstStyle/>
          <a:p>
            <a:r>
              <a:rPr lang="en-GB" sz="3600"/>
              <a:t>eRD Resources</a:t>
            </a:r>
            <a:endParaRPr lang="en-GB" sz="3600" b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9582"/>
            <a:ext cx="8424936" cy="3816424"/>
          </a:xfrm>
        </p:spPr>
        <p:txBody>
          <a:bodyPr>
            <a:no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NHS England </a:t>
            </a:r>
            <a:r>
              <a:rPr lang="en-GB" sz="1200" dirty="0" err="1">
                <a:solidFill>
                  <a:schemeClr val="tx1"/>
                </a:solidFill>
              </a:rPr>
              <a:t>eRD</a:t>
            </a:r>
            <a:r>
              <a:rPr lang="en-GB" sz="1200" dirty="0">
                <a:solidFill>
                  <a:schemeClr val="tx1"/>
                </a:solidFill>
              </a:rPr>
              <a:t> Guidance </a:t>
            </a:r>
          </a:p>
          <a:p>
            <a:pPr marL="400050" lvl="1" indent="0">
              <a:buNone/>
            </a:pPr>
            <a:r>
              <a:rPr lang="en-GB" sz="1200" dirty="0">
                <a:solidFill>
                  <a:srgbClr val="FFFF00"/>
                </a:solidFill>
                <a:hlinkClick r:id="rId3"/>
              </a:rPr>
              <a:t>http://www.england.nhs.uk/ourwork/tsd/sst/erd-guidance</a:t>
            </a:r>
            <a:endParaRPr lang="en-GB" sz="1200" dirty="0">
              <a:solidFill>
                <a:srgbClr val="FFFF00"/>
              </a:solidFill>
            </a:endParaRPr>
          </a:p>
          <a:p>
            <a:pPr marL="400050" lvl="1" indent="0">
              <a:buNone/>
            </a:pPr>
            <a:endParaRPr lang="en-GB" sz="1200" dirty="0">
              <a:solidFill>
                <a:srgbClr val="FFFF00"/>
              </a:solidFill>
            </a:endParaRPr>
          </a:p>
          <a:p>
            <a:r>
              <a:rPr lang="en-GB" sz="1200" dirty="0"/>
              <a:t>CPPE e-learning </a:t>
            </a:r>
          </a:p>
          <a:p>
            <a:r>
              <a:rPr lang="en-GB" sz="1200" dirty="0">
                <a:solidFill>
                  <a:schemeClr val="tx2"/>
                </a:solidFill>
                <a:hlinkClick r:id="rId4"/>
              </a:rPr>
              <a:t>https://www.cppe.ac.uk/programmes/l/repeat-e-01/</a:t>
            </a:r>
            <a:endParaRPr lang="en-GB" sz="1200" dirty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endParaRPr lang="en-GB" sz="1200" dirty="0">
              <a:solidFill>
                <a:srgbClr val="FFFF00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EPS utilisation dashboards (power BI tool)</a:t>
            </a:r>
          </a:p>
          <a:p>
            <a:r>
              <a:rPr lang="en-GB" sz="1200" dirty="0">
                <a:solidFill>
                  <a:srgbClr val="FFFF00"/>
                </a:solidFill>
                <a:hlinkClick r:id="rId5"/>
              </a:rPr>
              <a:t>https://www.digital.nhs.uk/deployment-and-utilisation-progress-data</a:t>
            </a:r>
            <a:endParaRPr lang="en-GB" sz="1200" dirty="0">
              <a:solidFill>
                <a:srgbClr val="FFFF00"/>
              </a:solidFill>
            </a:endParaRPr>
          </a:p>
          <a:p>
            <a:pPr marL="685800" lvl="1"/>
            <a:endParaRPr lang="en-GB" sz="1200" dirty="0">
              <a:solidFill>
                <a:srgbClr val="FFFF00"/>
              </a:solidFill>
            </a:endParaRPr>
          </a:p>
          <a:p>
            <a:r>
              <a:rPr lang="en-GB" sz="1200" dirty="0" err="1">
                <a:solidFill>
                  <a:schemeClr val="tx1"/>
                </a:solidFill>
              </a:rPr>
              <a:t>eRD</a:t>
            </a:r>
            <a:r>
              <a:rPr lang="en-GB" sz="1200" dirty="0">
                <a:solidFill>
                  <a:schemeClr val="tx1"/>
                </a:solidFill>
              </a:rPr>
              <a:t> Toolkit for Dispensers</a:t>
            </a:r>
          </a:p>
          <a:p>
            <a:r>
              <a:rPr lang="en-GB" sz="1200" dirty="0">
                <a:solidFill>
                  <a:schemeClr val="tx2"/>
                </a:solidFill>
                <a:hlinkClick r:id="rId6"/>
              </a:rPr>
              <a:t>https://www.digital.nhs.uk/Electronic-Prescription-Service/Electronic-repeat-dispensing-for-dispensers</a:t>
            </a:r>
            <a:endParaRPr lang="en-GB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chemeClr val="tx2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Benefits Estimator</a:t>
            </a:r>
          </a:p>
          <a:p>
            <a:pPr marL="400050" lvl="1" indent="0">
              <a:buNone/>
            </a:pPr>
            <a:r>
              <a:rPr lang="en-GB" sz="1200" dirty="0">
                <a:solidFill>
                  <a:srgbClr val="FFFF00"/>
                </a:solidFill>
                <a:hlinkClick r:id="rId7"/>
              </a:rPr>
              <a:t>https://epsestimator.digital.nhs.uk/#!/prescriber</a:t>
            </a:r>
            <a:endParaRPr lang="en-GB" sz="1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rgbClr val="FFFF00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NHS Digital EPS </a:t>
            </a:r>
          </a:p>
          <a:p>
            <a:r>
              <a:rPr lang="en-GB" sz="1200" dirty="0">
                <a:solidFill>
                  <a:srgbClr val="FFFF00"/>
                </a:solidFill>
                <a:hlinkClick r:id="rId8"/>
              </a:rPr>
              <a:t>https://digital.nhs.uk/eps</a:t>
            </a:r>
            <a:endParaRPr lang="en-GB" sz="1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262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4F2E40E8-65E8-40B7-B4B0-8F9D7EE1C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059582"/>
            <a:ext cx="7920880" cy="3535041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sz="1800" b="1" dirty="0">
                <a:solidFill>
                  <a:srgbClr val="0070C0"/>
                </a:solidFill>
                <a:cs typeface="Arial" panose="020B0604020202020204" pitchFamily="34" charset="0"/>
                <a:hlinkClick r:id="rId3"/>
              </a:rPr>
              <a:t>https://digital.nhs.uk/Electronic-Prescription-Service</a:t>
            </a:r>
            <a:endParaRPr lang="en-GB" altLang="en-US" sz="18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 sz="1800" dirty="0">
              <a:solidFill>
                <a:srgbClr val="0070C0"/>
              </a:solidFill>
            </a:endParaRPr>
          </a:p>
        </p:txBody>
      </p:sp>
      <p:sp>
        <p:nvSpPr>
          <p:cNvPr id="17412" name="Title 1">
            <a:extLst>
              <a:ext uri="{FF2B5EF4-FFF2-40B4-BE49-F238E27FC236}">
                <a16:creationId xmlns:a16="http://schemas.microsoft.com/office/drawing/2014/main" id="{2677303C-2D4F-4721-A751-66F5F2BD2826}"/>
              </a:ext>
            </a:extLst>
          </p:cNvPr>
          <p:cNvSpPr txBox="1">
            <a:spLocks/>
          </p:cNvSpPr>
          <p:nvPr/>
        </p:nvSpPr>
        <p:spPr bwMode="auto">
          <a:xfrm>
            <a:off x="1079897" y="58316"/>
            <a:ext cx="617220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i="1" kern="0" dirty="0">
                <a:solidFill>
                  <a:srgbClr val="003893"/>
                </a:solidFill>
                <a:latin typeface="+mj-lt"/>
                <a:ea typeface="+mj-ea"/>
              </a:rPr>
              <a:t>EPS Prescription Tracker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86D9B-5F73-4F49-BFEC-29A3845A6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517430"/>
            <a:ext cx="6120680" cy="3077193"/>
          </a:xfrm>
          <a:prstGeom prst="rect">
            <a:avLst/>
          </a:prstGeom>
        </p:spPr>
      </p:pic>
      <p:pic>
        <p:nvPicPr>
          <p:cNvPr id="6" name="Picture 5" descr="EPS device and NHS lozenge.jpg">
            <a:extLst>
              <a:ext uri="{FF2B5EF4-FFF2-40B4-BE49-F238E27FC236}">
                <a16:creationId xmlns:a16="http://schemas.microsoft.com/office/drawing/2014/main" id="{ECCA6EEC-2A79-497E-AA57-EE1EE888BE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3617" y="141685"/>
            <a:ext cx="1120996" cy="59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05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FA0C7A1-5610-461B-B9F7-61647615A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11" y="1280816"/>
            <a:ext cx="8613723" cy="2363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Screen 1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03415" y="864614"/>
            <a:ext cx="2868133" cy="52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Filter search options: All Rx types, R1 or R2.</a:t>
            </a:r>
          </a:p>
        </p:txBody>
      </p:sp>
      <p:cxnSp>
        <p:nvCxnSpPr>
          <p:cNvPr id="7" name="Straight Arrow Connector 6"/>
          <p:cNvCxnSpPr>
            <a:cxnSpLocks/>
            <a:stCxn id="6" idx="1"/>
          </p:cNvCxnSpPr>
          <p:nvPr/>
        </p:nvCxnSpPr>
        <p:spPr>
          <a:xfrm flipH="1">
            <a:off x="2411761" y="1129398"/>
            <a:ext cx="791654" cy="129833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374" y="3132470"/>
            <a:ext cx="1500188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6732240" y="2571750"/>
            <a:ext cx="1060288" cy="51650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18" y="285141"/>
            <a:ext cx="2073797" cy="9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75DF8C1B-5544-4B22-963D-FFF6D56F7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4371950"/>
            <a:ext cx="2868133" cy="75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Search by Patient NHS number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9E229F-51FD-4501-A1AB-C5487938AA32}"/>
              </a:ext>
            </a:extLst>
          </p:cNvPr>
          <p:cNvCxnSpPr>
            <a:cxnSpLocks/>
          </p:cNvCxnSpPr>
          <p:nvPr/>
        </p:nvCxnSpPr>
        <p:spPr>
          <a:xfrm flipV="1">
            <a:off x="3347864" y="3219823"/>
            <a:ext cx="1008112" cy="100811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F148E60-156C-479E-9440-590358E75342}"/>
              </a:ext>
            </a:extLst>
          </p:cNvPr>
          <p:cNvSpPr/>
          <p:nvPr/>
        </p:nvSpPr>
        <p:spPr>
          <a:xfrm>
            <a:off x="7106397" y="2550890"/>
            <a:ext cx="20521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Status search options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65F3BDC-0238-4C4A-992E-33ED58DEC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3138750"/>
            <a:ext cx="9817945" cy="3363972"/>
          </a:xfrm>
          <a:prstGeom prst="rect">
            <a:avLst/>
          </a:prstGeom>
          <a:ln w="53975"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2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2347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rgbClr val="003893"/>
                </a:solidFill>
                <a:latin typeface="Arial" pitchFamily="34" charset="0"/>
                <a:ea typeface="+mj-ea"/>
                <a:cs typeface="Arial" pitchFamily="34" charset="0"/>
              </a:rPr>
              <a:t>Screen 2 - Prescription and Dispensing </a:t>
            </a:r>
            <a:r>
              <a:rPr lang="en-GB" sz="2400" b="1" dirty="0">
                <a:solidFill>
                  <a:srgbClr val="003893"/>
                </a:solidFill>
                <a:latin typeface="Arial" pitchFamily="34" charset="0"/>
                <a:ea typeface="+mj-ea"/>
                <a:cs typeface="Arial" pitchFamily="34" charset="0"/>
              </a:rPr>
              <a:t>Details</a:t>
            </a:r>
            <a:endParaRPr lang="en-GB" sz="21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24708"/>
            <a:ext cx="6659856" cy="436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1" y="3144883"/>
            <a:ext cx="2076994" cy="13813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/>
          <p:cNvSpPr/>
          <p:nvPr/>
        </p:nvSpPr>
        <p:spPr>
          <a:xfrm>
            <a:off x="1277634" y="634067"/>
            <a:ext cx="2157897" cy="1834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/>
        </p:nvSpPr>
        <p:spPr>
          <a:xfrm>
            <a:off x="1811680" y="4526280"/>
            <a:ext cx="960120" cy="333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5982789" y="989512"/>
            <a:ext cx="62701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97980" y="773975"/>
            <a:ext cx="16904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Nominated Dispenser details.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18266" y="2003516"/>
            <a:ext cx="54374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81498" y="2745878"/>
            <a:ext cx="293915" cy="3990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92855" y="4692831"/>
            <a:ext cx="62701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34182" y="4614454"/>
            <a:ext cx="44501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Copy and paste prescription ID or Show Barcode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32812" y="1711308"/>
            <a:ext cx="28189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Applied or pending cancellation requests – shows whole or part of prescription.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95652" y="634068"/>
            <a:ext cx="1587137" cy="7571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tangle 29"/>
          <p:cNvSpPr/>
          <p:nvPr/>
        </p:nvSpPr>
        <p:spPr>
          <a:xfrm>
            <a:off x="4395652" y="1711753"/>
            <a:ext cx="1322614" cy="7571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ctangle 32"/>
          <p:cNvSpPr/>
          <p:nvPr/>
        </p:nvSpPr>
        <p:spPr>
          <a:xfrm>
            <a:off x="4718957" y="2830000"/>
            <a:ext cx="814304" cy="1696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ectangle 34"/>
          <p:cNvSpPr/>
          <p:nvPr/>
        </p:nvSpPr>
        <p:spPr>
          <a:xfrm>
            <a:off x="5630092" y="2830000"/>
            <a:ext cx="2128262" cy="1696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ectangle 35"/>
          <p:cNvSpPr/>
          <p:nvPr/>
        </p:nvSpPr>
        <p:spPr>
          <a:xfrm>
            <a:off x="3435531" y="2830000"/>
            <a:ext cx="1165861" cy="1696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61F28F-86E3-47F2-82E6-E50C948A0D33}"/>
              </a:ext>
            </a:extLst>
          </p:cNvPr>
          <p:cNvSpPr/>
          <p:nvPr/>
        </p:nvSpPr>
        <p:spPr>
          <a:xfrm>
            <a:off x="5148064" y="1120224"/>
            <a:ext cx="762716" cy="1261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2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29" grpId="0" animBg="1"/>
      <p:bldP spid="30" grpId="0" animBg="1"/>
      <p:bldP spid="33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56" y="123478"/>
            <a:ext cx="6172200" cy="642938"/>
          </a:xfrm>
        </p:spPr>
        <p:txBody>
          <a:bodyPr/>
          <a:lstStyle/>
          <a:p>
            <a:r>
              <a:rPr lang="en-GB" dirty="0">
                <a:solidFill>
                  <a:srgbClr val="003893"/>
                </a:solidFill>
                <a:cs typeface="Arial" panose="020B0604020202020204" pitchFamily="34" charset="0"/>
              </a:rPr>
              <a:t>Further details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5566"/>
            <a:ext cx="8188966" cy="192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4" y="3169912"/>
            <a:ext cx="3828959" cy="162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50" y="3291830"/>
            <a:ext cx="2759235" cy="15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1815750" y="2499742"/>
            <a:ext cx="720080" cy="67017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5748150" y="2211710"/>
            <a:ext cx="820130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8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F99B6-3F0D-4C07-A224-F9FA203A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continuity mode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686F94-1AD9-47BB-AE2A-CA81757CA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868021"/>
            <a:ext cx="5184576" cy="43039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138D2-B21B-4566-991A-CF0F3851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C2CB-C475-442B-84C1-CBFDBCB34DB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4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/>
          <a:p>
            <a:fld id="{DC12C2CB-C475-442B-84C1-CBFDBCB34DB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</a:t>
            </a:r>
            <a:r>
              <a:rPr lang="en-GB" dirty="0" err="1"/>
              <a:t>eRD</a:t>
            </a:r>
            <a:r>
              <a:rPr lang="en-GB" dirty="0"/>
              <a:t> process Work?</a:t>
            </a:r>
          </a:p>
        </p:txBody>
      </p:sp>
    </p:spTree>
    <p:extLst>
      <p:ext uri="{BB962C8B-B14F-4D97-AF65-F5344CB8AC3E}">
        <p14:creationId xmlns:p14="http://schemas.microsoft.com/office/powerpoint/2010/main" val="3390386909"/>
      </p:ext>
    </p:extLst>
  </p:cSld>
  <p:clrMapOvr>
    <a:masterClrMapping/>
  </p:clrMapOvr>
</p:sld>
</file>

<file path=ppt/theme/theme1.xml><?xml version="1.0" encoding="utf-8"?>
<a:theme xmlns:a="http://schemas.openxmlformats.org/drawingml/2006/main" name="HSCIC_Powepoint_v2.5_0115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_NHSDigital_template_Plain_Blue_v1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HSCIC_Powepoint_v2.5_0115">
  <a:themeElements>
    <a:clrScheme name="HSCIC_Accent_Green">
      <a:dk1>
        <a:srgbClr val="001830"/>
      </a:dk1>
      <a:lt1>
        <a:srgbClr val="FFFFFF"/>
      </a:lt1>
      <a:dk2>
        <a:srgbClr val="000000"/>
      </a:dk2>
      <a:lt2>
        <a:srgbClr val="F4FCFF"/>
      </a:lt2>
      <a:accent1>
        <a:srgbClr val="003360"/>
      </a:accent1>
      <a:accent2>
        <a:srgbClr val="A0D0E8"/>
      </a:accent2>
      <a:accent3>
        <a:srgbClr val="505050"/>
      </a:accent3>
      <a:accent4>
        <a:srgbClr val="80A0B0"/>
      </a:accent4>
      <a:accent5>
        <a:srgbClr val="D8E0E8"/>
      </a:accent5>
      <a:accent6>
        <a:srgbClr val="00A050"/>
      </a:accent6>
      <a:hlink>
        <a:srgbClr val="0060E0"/>
      </a:hlink>
      <a:folHlink>
        <a:srgbClr val="701870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ac7e37b3be48aa8418f065aeb540e0 xmlns="2e9807c8-684d-4ce2-9798-0aa295dedadb">
      <Terms xmlns="http://schemas.microsoft.com/office/infopath/2007/PartnerControls"/>
    </p4ac7e37b3be48aa8418f065aeb540e0>
    <j628e119d7e4440dadc57ef80e73f9ed xmlns="2e9807c8-684d-4ce2-9798-0aa295dedadb">
      <Terms xmlns="http://schemas.microsoft.com/office/infopath/2007/PartnerControls"/>
    </j628e119d7e4440dadc57ef80e73f9ed>
    <hscicNextReviewDate xmlns="2e9807c8-684d-4ce2-9798-0aa295dedadb" xsi:nil="true"/>
    <kf16b72b2d604d459ccf7f7fae4ace43 xmlns="2e9807c8-684d-4ce2-9798-0aa295dedadb">
      <Terms xmlns="http://schemas.microsoft.com/office/infopath/2007/PartnerControls"/>
    </kf16b72b2d604d459ccf7f7fae4ace43>
    <TaxCatchAll xmlns="5668c8bc-6c30-45e9-80ca-5109d4270dfd">
      <Value>147</Value>
    </TaxCatchAll>
    <jf4655f4e78d4ac1a11c19f3a13b9f1c xmlns="2e9807c8-684d-4ce2-9798-0aa295deda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aff1a68b-1933-4dcf-8d00-314af96fd52f</TermId>
        </TermInfo>
      </Terms>
    </jf4655f4e78d4ac1a11c19f3a13b9f1c>
    <hscicLastReviewDate xmlns="2e9807c8-684d-4ce2-9798-0aa295dedadb" xsi:nil="true"/>
    <k5f85a19a9254bc483709d4dbf407442 xmlns="2e9807c8-684d-4ce2-9798-0aa295dedadb">
      <Terms xmlns="http://schemas.microsoft.com/office/infopath/2007/PartnerControls"/>
    </k5f85a19a9254bc483709d4dbf407442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HSCIC Document" ma:contentTypeID="0x010100F56AC1E539A90047BC30B3C9F7C85DBF009974B1B821AB36488BB2955A9F4B5285" ma:contentTypeVersion="10" ma:contentTypeDescription="Create a new document." ma:contentTypeScope="" ma:versionID="2b75a4660e4faa0bcd584ccc88019d8b">
  <xsd:schema xmlns:xsd="http://www.w3.org/2001/XMLSchema" xmlns:xs="http://www.w3.org/2001/XMLSchema" xmlns:p="http://schemas.microsoft.com/office/2006/metadata/properties" xmlns:ns2="2e9807c8-684d-4ce2-9798-0aa295dedadb" xmlns:ns3="5668c8bc-6c30-45e9-80ca-5109d4270dfd" targetNamespace="http://schemas.microsoft.com/office/2006/metadata/properties" ma:root="true" ma:fieldsID="e92a71f519e0ef0b7acbc71690e1c8d7" ns2:_="" ns3:_="">
    <xsd:import namespace="2e9807c8-684d-4ce2-9798-0aa295dedadb"/>
    <xsd:import namespace="5668c8bc-6c30-45e9-80ca-5109d4270dfd"/>
    <xsd:element name="properties">
      <xsd:complexType>
        <xsd:sequence>
          <xsd:element name="documentManagement">
            <xsd:complexType>
              <xsd:all>
                <xsd:element ref="ns2:jf4655f4e78d4ac1a11c19f3a13b9f1c" minOccurs="0"/>
                <xsd:element ref="ns3:TaxCatchAll" minOccurs="0"/>
                <xsd:element ref="ns3:TaxCatchAllLabel" minOccurs="0"/>
                <xsd:element ref="ns2:hscicLastReviewDate" minOccurs="0"/>
                <xsd:element ref="ns2:hscicNextReviewDate" minOccurs="0"/>
                <xsd:element ref="ns2:k5f85a19a9254bc483709d4dbf407442" minOccurs="0"/>
                <xsd:element ref="ns2:kf16b72b2d604d459ccf7f7fae4ace43" minOccurs="0"/>
                <xsd:element ref="ns2:j628e119d7e4440dadc57ef80e73f9ed" minOccurs="0"/>
                <xsd:element ref="ns2:p4ac7e37b3be48aa8418f065aeb540e0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807c8-684d-4ce2-9798-0aa295dedadb" elementFormDefault="qualified">
    <xsd:import namespace="http://schemas.microsoft.com/office/2006/documentManagement/types"/>
    <xsd:import namespace="http://schemas.microsoft.com/office/infopath/2007/PartnerControls"/>
    <xsd:element name="jf4655f4e78d4ac1a11c19f3a13b9f1c" ma:index="8" ma:taxonomy="true" ma:internalName="jf4655f4e78d4ac1a11c19f3a13b9f1c" ma:taxonomyFieldName="hscicDocumentType" ma:displayName="Information type" ma:default="" ma:fieldId="{3f4655f4-e78d-4ac1-a11c-19f3a13b9f1c}" ma:sspId="bb72b7f4-c981-47a4-a26e-043e4b78ebf3" ma:termSetId="62923a2f-f421-4e6f-b03c-6d9050967a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scicLastReviewDate" ma:index="12" nillable="true" ma:displayName="Last Review Date" ma:description="" ma:format="DateOnly" ma:internalName="hscicLastReviewDate">
      <xsd:simpleType>
        <xsd:restriction base="dms:DateTime"/>
      </xsd:simpleType>
    </xsd:element>
    <xsd:element name="hscicNextReviewDate" ma:index="13" nillable="true" ma:displayName="Next Review Date" ma:description="" ma:format="DateOnly" ma:internalName="hscicNextReviewDate">
      <xsd:simpleType>
        <xsd:restriction base="dms:DateTime"/>
      </xsd:simpleType>
    </xsd:element>
    <xsd:element name="k5f85a19a9254bc483709d4dbf407442" ma:index="14" nillable="true" ma:taxonomy="true" ma:internalName="k5f85a19a9254bc483709d4dbf407442" ma:taxonomyFieldName="hscicOrgCorporateFunction" ma:displayName="Corporate Function" ma:default="" ma:fieldId="{45f85a19-a925-4bc4-8370-9d4dbf407442}" ma:taxonomyMulti="true" ma:sspId="bb72b7f4-c981-47a4-a26e-043e4b78ebf3" ma:termSetId="e481236d-d792-4c01-bb67-9165b7203b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6b72b2d604d459ccf7f7fae4ace43" ma:index="16" nillable="true" ma:taxonomy="true" ma:internalName="kf16b72b2d604d459ccf7f7fae4ace43" ma:taxonomyFieldName="hscicOrgOfficeLocation" ma:displayName="Office Location" ma:default="" ma:fieldId="{4f16b72b-2d60-4d45-9ccf-7f7fae4ace43}" ma:taxonomyMulti="true" ma:sspId="bb72b7f4-c981-47a4-a26e-043e4b78ebf3" ma:termSetId="5a06e8f3-eefd-4db0-81dc-7eb52882c7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628e119d7e4440dadc57ef80e73f9ed" ma:index="18" nillable="true" ma:taxonomy="true" ma:internalName="j628e119d7e4440dadc57ef80e73f9ed" ma:taxonomyFieldName="hscicOrgPortfolioDomain" ma:displayName="Portfolio Domain" ma:default="" ma:fieldId="{3628e119-d7e4-440d-adc5-7ef80e73f9ed}" ma:taxonomyMulti="true" ma:sspId="bb72b7f4-c981-47a4-a26e-043e4b78ebf3" ma:termSetId="a0f7ef30-1e9f-4c0e-8184-db5dd75173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4ac7e37b3be48aa8418f065aeb540e0" ma:index="20" nillable="true" ma:taxonomy="true" ma:internalName="p4ac7e37b3be48aa8418f065aeb540e0" ma:taxonomyFieldName="hscicOrgProfessionalGroup" ma:displayName="Professional Group" ma:default="" ma:fieldId="{94ac7e37-b3be-48aa-8418-f065aeb540e0}" ma:taxonomyMulti="true" ma:sspId="bb72b7f4-c981-47a4-a26e-043e4b78ebf3" ma:termSetId="7ba65347-b85e-4395-970d-ce5ca96cf5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8c8bc-6c30-45e9-80ca-5109d4270dfd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9c8c5045-8277-483a-b8b4-cb4af49e8caa}" ma:internalName="TaxCatchAll" ma:showField="CatchAllData" ma:web="2e9807c8-684d-4ce2-9798-0aa295deda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c8c5045-8277-483a-b8b4-cb4af49e8caa}" ma:internalName="TaxCatchAllLabel" ma:readOnly="true" ma:showField="CatchAllDataLabel" ma:web="2e9807c8-684d-4ce2-9798-0aa295deda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7A0114-A340-46AD-A12B-73C30C8520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19B2A7-E108-411E-8568-BB62BCB28883}">
  <ds:schemaRefs>
    <ds:schemaRef ds:uri="http://schemas.microsoft.com/office/2006/documentManagement/types"/>
    <ds:schemaRef ds:uri="5668c8bc-6c30-45e9-80ca-5109d4270dfd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2e9807c8-684d-4ce2-9798-0aa295dedad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F786D1-961D-4F74-895F-7213B12C6B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9807c8-684d-4ce2-9798-0aa295dedadb"/>
    <ds:schemaRef ds:uri="5668c8bc-6c30-45e9-80ca-5109d4270d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6421</TotalTime>
  <Words>930</Words>
  <Application>Microsoft Office PowerPoint</Application>
  <PresentationFormat>On-screen Show (16:9)</PresentationFormat>
  <Paragraphs>474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Aharoni</vt:lpstr>
      <vt:lpstr>Arial</vt:lpstr>
      <vt:lpstr>Arial Black</vt:lpstr>
      <vt:lpstr>Calibri</vt:lpstr>
      <vt:lpstr>Times</vt:lpstr>
      <vt:lpstr>Wingdings</vt:lpstr>
      <vt:lpstr>HSCIC_Powepoint_v2.5_0115</vt:lpstr>
      <vt:lpstr>02_NHSDigital_template_Plain_Blue_v1</vt:lpstr>
      <vt:lpstr>1_HSCIC_Powepoint_v2.5_0115</vt:lpstr>
      <vt:lpstr>PowerPoint Presentation</vt:lpstr>
      <vt:lpstr>EPS Release 2  - Recap</vt:lpstr>
      <vt:lpstr>PowerPoint Presentation</vt:lpstr>
      <vt:lpstr>PowerPoint Presentation</vt:lpstr>
      <vt:lpstr>Screen 1</vt:lpstr>
      <vt:lpstr>PowerPoint Presentation</vt:lpstr>
      <vt:lpstr>Further details</vt:lpstr>
      <vt:lpstr>Business continuity mode</vt:lpstr>
      <vt:lpstr>How Does eRD process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eRD and the Prescription Tracker</vt:lpstr>
      <vt:lpstr>PowerPoint Presentation</vt:lpstr>
      <vt:lpstr>Medication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eRD Resources</vt:lpstr>
      <vt:lpstr>PowerPoint Presentation</vt:lpstr>
      <vt:lpstr>EPS data online</vt:lpstr>
      <vt:lpstr>eRD Resources</vt:lpstr>
    </vt:vector>
  </TitlesOfParts>
  <Company>Health &amp; Social Care Information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Wye, Greg</dc:creator>
  <cp:lastModifiedBy>Debby Crockford</cp:lastModifiedBy>
  <cp:revision>217</cp:revision>
  <cp:lastPrinted>2014-12-18T12:02:32Z</cp:lastPrinted>
  <dcterms:created xsi:type="dcterms:W3CDTF">2016-07-12T14:14:16Z</dcterms:created>
  <dcterms:modified xsi:type="dcterms:W3CDTF">2018-04-12T10:28:57Z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0x010100F56AC1E539A90047BC30B3C9F7C85DBF009974B1B821AB36488BB2955A9F4B5285</vt:lpwstr>
  </property>
  <property fmtid="{D5CDD505-2E9C-101B-9397-08002B2CF9AE}" pid="3" name="hscicOrgProfessionalGroup">
    <vt:lpwstr/>
  </property>
  <property fmtid="{D5CDD505-2E9C-101B-9397-08002B2CF9AE}" pid="4" name="hscicOrgCorporateFunction">
    <vt:lpwstr/>
  </property>
  <property fmtid="{D5CDD505-2E9C-101B-9397-08002B2CF9AE}" pid="5" name="hscicOrgOfficeLocation">
    <vt:lpwstr/>
  </property>
  <property fmtid="{D5CDD505-2E9C-101B-9397-08002B2CF9AE}" pid="6" name="hscicOrgPortfolioDomain">
    <vt:lpwstr/>
  </property>
  <property fmtid="{D5CDD505-2E9C-101B-9397-08002B2CF9AE}" pid="7" name="hscicDocumentType">
    <vt:lpwstr>147;#Templates|aff1a68b-1933-4dcf-8d00-314af96fd52f</vt:lpwstr>
  </property>
</Properties>
</file>