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1" r:id="rId3"/>
    <p:sldId id="257" r:id="rId4"/>
    <p:sldId id="266" r:id="rId5"/>
    <p:sldId id="258" r:id="rId6"/>
    <p:sldId id="267" r:id="rId7"/>
    <p:sldId id="259" r:id="rId8"/>
    <p:sldId id="271" r:id="rId9"/>
    <p:sldId id="260" r:id="rId10"/>
    <p:sldId id="262" r:id="rId11"/>
    <p:sldId id="263" r:id="rId12"/>
    <p:sldId id="268" r:id="rId13"/>
    <p:sldId id="264" r:id="rId14"/>
    <p:sldId id="265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0" autoAdjust="0"/>
    <p:restoredTop sz="94206" autoAdjust="0"/>
  </p:normalViewPr>
  <p:slideViewPr>
    <p:cSldViewPr snapToGrid="0" snapToObjects="1">
      <p:cViewPr varScale="1">
        <p:scale>
          <a:sx n="73" d="100"/>
          <a:sy n="73" d="100"/>
        </p:scale>
        <p:origin x="60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619DC-8066-4640-8E07-FD3E5ED4C6DE}" type="datetimeFigureOut">
              <a:rPr lang="en-US" smtClean="0"/>
              <a:t>4/4/18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1CE88E-DB37-7C43-81DB-A9BF467A4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4164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D53CCD-307C-A84B-BAA0-51B05E508C87}" type="datetimeFigureOut">
              <a:rPr lang="en-US" smtClean="0"/>
              <a:t>4/4/18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C5CEEC-5473-BD45-8BE2-9047F3EAB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105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Difficult or painful piddling</a:t>
            </a:r>
          </a:p>
          <a:p>
            <a:r>
              <a:rPr lang="en-US" dirty="0"/>
              <a:t>Night</a:t>
            </a:r>
            <a:r>
              <a:rPr lang="en-US" baseline="0" dirty="0"/>
              <a:t> time piddling… elderly men enlarged prostate…</a:t>
            </a:r>
          </a:p>
          <a:p>
            <a:r>
              <a:rPr lang="en-US" baseline="0" dirty="0"/>
              <a:t>LUTS lower urinary tract symptoms </a:t>
            </a:r>
            <a:r>
              <a:rPr lang="en-US" baseline="0" dirty="0" err="1"/>
              <a:t>prostatisim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C5CEEC-5473-BD45-8BE2-9047F3EABC7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635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Porphyria 1: 75,000 </a:t>
            </a:r>
            <a:r>
              <a:rPr lang="en-US" dirty="0" err="1"/>
              <a:t>heriditary</a:t>
            </a:r>
            <a:r>
              <a:rPr lang="en-US" dirty="0"/>
              <a:t> </a:t>
            </a:r>
            <a:r>
              <a:rPr lang="en-US" baseline="0" dirty="0"/>
              <a:t> </a:t>
            </a:r>
            <a:r>
              <a:rPr lang="en-US" baseline="0" dirty="0" err="1"/>
              <a:t>haem</a:t>
            </a:r>
            <a:r>
              <a:rPr lang="en-US" baseline="0" dirty="0"/>
              <a:t> breakdown - light exposed skin reactions and neuritis</a:t>
            </a:r>
            <a:endParaRPr lang="en-US" dirty="0"/>
          </a:p>
          <a:p>
            <a:r>
              <a:rPr lang="en-US" dirty="0"/>
              <a:t>G6PD</a:t>
            </a:r>
            <a:r>
              <a:rPr lang="en-US" baseline="0" dirty="0"/>
              <a:t> deficiency  CHO metabolism defect infancy  low blood sugars enlarged liver</a:t>
            </a:r>
          </a:p>
          <a:p>
            <a:r>
              <a:rPr lang="en-US" baseline="0" dirty="0"/>
              <a:t>Pyelonephritis the kidney itself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C5CEEC-5473-BD45-8BE2-9047F3EABC7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362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FCCA1-CAC8-5B4C-9143-7E14D9BA795D}" type="datetimeFigureOut">
              <a:rPr lang="en-US" smtClean="0"/>
              <a:t>4/4/18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9528E-6D6E-E54E-AE18-B0E4619DE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555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FCCA1-CAC8-5B4C-9143-7E14D9BA795D}" type="datetimeFigureOut">
              <a:rPr lang="en-US" smtClean="0"/>
              <a:t>4/4/18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9528E-6D6E-E54E-AE18-B0E4619DE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51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FCCA1-CAC8-5B4C-9143-7E14D9BA795D}" type="datetimeFigureOut">
              <a:rPr lang="en-US" smtClean="0"/>
              <a:t>4/4/18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9528E-6D6E-E54E-AE18-B0E4619DE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644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FCCA1-CAC8-5B4C-9143-7E14D9BA795D}" type="datetimeFigureOut">
              <a:rPr lang="en-US" smtClean="0"/>
              <a:t>4/4/18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9528E-6D6E-E54E-AE18-B0E4619DE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720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FCCA1-CAC8-5B4C-9143-7E14D9BA795D}" type="datetimeFigureOut">
              <a:rPr lang="en-US" smtClean="0"/>
              <a:t>4/4/18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9528E-6D6E-E54E-AE18-B0E4619DE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171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FCCA1-CAC8-5B4C-9143-7E14D9BA795D}" type="datetimeFigureOut">
              <a:rPr lang="en-US" smtClean="0"/>
              <a:t>4/4/18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9528E-6D6E-E54E-AE18-B0E4619DE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735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FCCA1-CAC8-5B4C-9143-7E14D9BA795D}" type="datetimeFigureOut">
              <a:rPr lang="en-US" smtClean="0"/>
              <a:t>4/4/18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9528E-6D6E-E54E-AE18-B0E4619DE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579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FCCA1-CAC8-5B4C-9143-7E14D9BA795D}" type="datetimeFigureOut">
              <a:rPr lang="en-US" smtClean="0"/>
              <a:t>4/4/18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9528E-6D6E-E54E-AE18-B0E4619DE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433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FCCA1-CAC8-5B4C-9143-7E14D9BA795D}" type="datetimeFigureOut">
              <a:rPr lang="en-US" smtClean="0"/>
              <a:t>4/4/18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9528E-6D6E-E54E-AE18-B0E4619DE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62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FCCA1-CAC8-5B4C-9143-7E14D9BA795D}" type="datetimeFigureOut">
              <a:rPr lang="en-US" smtClean="0"/>
              <a:t>4/4/18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9528E-6D6E-E54E-AE18-B0E4619DE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20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FCCA1-CAC8-5B4C-9143-7E14D9BA795D}" type="datetimeFigureOut">
              <a:rPr lang="en-US" smtClean="0"/>
              <a:t>4/4/18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9528E-6D6E-E54E-AE18-B0E4619DE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380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FCCA1-CAC8-5B4C-9143-7E14D9BA795D}" type="datetimeFigureOut">
              <a:rPr lang="en-US" smtClean="0"/>
              <a:t>4/4/18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9528E-6D6E-E54E-AE18-B0E4619DE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673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Nitrofurantoin</a:t>
            </a:r>
            <a:r>
              <a:rPr lang="en-US" dirty="0"/>
              <a:t> and </a:t>
            </a:r>
            <a:r>
              <a:rPr lang="en-US" dirty="0" err="1"/>
              <a:t>Fusidic</a:t>
            </a:r>
            <a:r>
              <a:rPr lang="en-US" dirty="0"/>
              <a:t> Acid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Debbie Cumming</a:t>
            </a:r>
          </a:p>
        </p:txBody>
      </p:sp>
    </p:spTree>
    <p:extLst>
      <p:ext uri="{BB962C8B-B14F-4D97-AF65-F5344CB8AC3E}">
        <p14:creationId xmlns:p14="http://schemas.microsoft.com/office/powerpoint/2010/main" val="1929048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173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337" y="459267"/>
            <a:ext cx="8363107" cy="617798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Effective against susceptible organisms: </a:t>
            </a:r>
            <a:r>
              <a:rPr lang="en-US" i="1" dirty="0"/>
              <a:t> </a:t>
            </a:r>
          </a:p>
          <a:p>
            <a:pPr marL="0" indent="0">
              <a:buNone/>
            </a:pPr>
            <a:r>
              <a:rPr lang="en-US" i="1" dirty="0"/>
              <a:t>				E. coli </a:t>
            </a:r>
          </a:p>
          <a:p>
            <a:pPr marL="0" indent="0">
              <a:buNone/>
            </a:pPr>
            <a:r>
              <a:rPr lang="en-US" i="1" dirty="0"/>
              <a:t>				</a:t>
            </a:r>
            <a:r>
              <a:rPr lang="en-US" i="1" dirty="0" err="1"/>
              <a:t>Klebsiella</a:t>
            </a:r>
            <a:r>
              <a:rPr lang="en-US" i="1" dirty="0"/>
              <a:t> spp. </a:t>
            </a:r>
          </a:p>
          <a:p>
            <a:pPr marL="0" indent="0">
              <a:buNone/>
            </a:pPr>
            <a:r>
              <a:rPr lang="en-US" i="1" dirty="0"/>
              <a:t>				S. </a:t>
            </a:r>
            <a:r>
              <a:rPr lang="en-US" i="1" dirty="0" err="1"/>
              <a:t>Saphrophyticus</a:t>
            </a:r>
            <a:r>
              <a:rPr lang="en-US" i="1" dirty="0"/>
              <a:t> </a:t>
            </a:r>
            <a:r>
              <a:rPr lang="en-US" i="1" dirty="0">
                <a:solidFill>
                  <a:srgbClr val="FF0000"/>
                </a:solidFill>
              </a:rPr>
              <a:t>*******</a:t>
            </a:r>
            <a:endParaRPr lang="en-US" i="1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Pseudomonas</a:t>
            </a:r>
            <a:r>
              <a:rPr lang="en-US" dirty="0"/>
              <a:t> is resistant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0000FF"/>
                </a:solidFill>
              </a:rPr>
              <a:t>Resistance 2015 </a:t>
            </a:r>
            <a:r>
              <a:rPr lang="en-US" dirty="0"/>
              <a:t>was &lt; 5% for both hospital and community urine cultures   …  whereas for Trimethoprim ???????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Resistance is increasing  …. (intrinsic, acquired or thrust upon the organism)</a:t>
            </a:r>
          </a:p>
          <a:p>
            <a:pPr marL="0" indent="0">
              <a:buNone/>
            </a:pPr>
            <a:r>
              <a:rPr lang="en-US" dirty="0"/>
              <a:t>   ……which has implications…… for that patient and for society….  Safety netting is important…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262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Impetigo and </a:t>
            </a:r>
            <a:r>
              <a:rPr lang="en-US" dirty="0" err="1"/>
              <a:t>Fusidic</a:t>
            </a:r>
            <a:r>
              <a:rPr lang="en-US" dirty="0"/>
              <a:t> Acid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Superficial bacterial skin infection - pustules and honey-</a:t>
            </a:r>
            <a:r>
              <a:rPr lang="en-US" dirty="0" err="1"/>
              <a:t>coloured</a:t>
            </a:r>
            <a:r>
              <a:rPr lang="en-US" dirty="0"/>
              <a:t> crusted erosions</a:t>
            </a:r>
          </a:p>
          <a:p>
            <a:endParaRPr lang="en-US" dirty="0"/>
          </a:p>
          <a:p>
            <a:r>
              <a:rPr lang="en-US" i="1" dirty="0"/>
              <a:t>S. </a:t>
            </a:r>
            <a:r>
              <a:rPr lang="en-US" i="1" dirty="0" err="1"/>
              <a:t>aureus</a:t>
            </a:r>
            <a:endParaRPr lang="en-US" i="1" dirty="0"/>
          </a:p>
          <a:p>
            <a:r>
              <a:rPr lang="en-US" i="1" dirty="0"/>
              <a:t>S. </a:t>
            </a:r>
            <a:r>
              <a:rPr lang="en-US" i="1" dirty="0" err="1"/>
              <a:t>pyogenes</a:t>
            </a:r>
            <a:endParaRPr lang="en-US" i="1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b="1" dirty="0" err="1">
                <a:solidFill>
                  <a:srgbClr val="FF0000"/>
                </a:solidFill>
              </a:rPr>
              <a:t>Dermnet</a:t>
            </a:r>
            <a:r>
              <a:rPr lang="en-US" b="1" dirty="0">
                <a:solidFill>
                  <a:srgbClr val="FF0000"/>
                </a:solidFill>
              </a:rPr>
              <a:t> NZ – great images</a:t>
            </a:r>
          </a:p>
        </p:txBody>
      </p:sp>
    </p:spTree>
    <p:extLst>
      <p:ext uri="{BB962C8B-B14F-4D97-AF65-F5344CB8AC3E}">
        <p14:creationId xmlns:p14="http://schemas.microsoft.com/office/powerpoint/2010/main" val="2074349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Really good images  - </a:t>
            </a:r>
            <a:br>
              <a:rPr lang="en-US" dirty="0"/>
            </a:br>
            <a:r>
              <a:rPr lang="en-US" dirty="0"/>
              <a:t>Google </a:t>
            </a:r>
            <a:r>
              <a:rPr lang="en-US" dirty="0" err="1"/>
              <a:t>Dermnet</a:t>
            </a:r>
            <a:r>
              <a:rPr lang="en-US" dirty="0"/>
              <a:t> NZ </a:t>
            </a:r>
            <a:r>
              <a:rPr lang="en-US" sz="2200" dirty="0"/>
              <a:t>(these are from Bing images)</a:t>
            </a:r>
          </a:p>
        </p:txBody>
      </p:sp>
      <p:pic>
        <p:nvPicPr>
          <p:cNvPr id="4" name="Content Placeholder 3" descr="Impetigo+Paronychia+Wound+infection+Cellulitis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6" b="13336"/>
          <a:stretch>
            <a:fillRect/>
          </a:stretch>
        </p:blipFill>
        <p:spPr>
          <a:xfrm>
            <a:off x="322499" y="1547285"/>
            <a:ext cx="8229600" cy="4525963"/>
          </a:xfrm>
        </p:spPr>
      </p:pic>
      <p:sp>
        <p:nvSpPr>
          <p:cNvPr id="5" name="Rectangle 4"/>
          <p:cNvSpPr/>
          <p:nvPr/>
        </p:nvSpPr>
        <p:spPr>
          <a:xfrm>
            <a:off x="1500948" y="3463880"/>
            <a:ext cx="1183441" cy="27903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397642" y="3463880"/>
            <a:ext cx="1472084" cy="39449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374326" y="3425392"/>
            <a:ext cx="1472084" cy="39449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665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Limited to a few lesions in one area of the body</a:t>
            </a:r>
          </a:p>
          <a:p>
            <a:r>
              <a:rPr lang="en-US" dirty="0"/>
              <a:t>Parental consent if under 16</a:t>
            </a:r>
          </a:p>
          <a:p>
            <a:r>
              <a:rPr lang="en-US" dirty="0"/>
              <a:t>You must see the patient</a:t>
            </a:r>
          </a:p>
        </p:txBody>
      </p:sp>
    </p:spTree>
    <p:extLst>
      <p:ext uri="{BB962C8B-B14F-4D97-AF65-F5344CB8AC3E}">
        <p14:creationId xmlns:p14="http://schemas.microsoft.com/office/powerpoint/2010/main" val="28069291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Multiple sites or too large an area</a:t>
            </a:r>
          </a:p>
          <a:p>
            <a:r>
              <a:rPr lang="en-US" dirty="0"/>
              <a:t>Allergy</a:t>
            </a:r>
          </a:p>
          <a:p>
            <a:r>
              <a:rPr lang="en-US" dirty="0"/>
              <a:t>Pregnancy and breastfeeding </a:t>
            </a:r>
            <a:r>
              <a:rPr lang="en-US" dirty="0">
                <a:solidFill>
                  <a:srgbClr val="FF0000"/>
                </a:solidFill>
              </a:rPr>
              <a:t>****</a:t>
            </a:r>
            <a:endParaRPr lang="en-US" dirty="0"/>
          </a:p>
          <a:p>
            <a:r>
              <a:rPr lang="en-US" dirty="0"/>
              <a:t>Other skin condition at same site (eczema)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N.B. Cellulitis is an infection of the skin that extends into the subcutaneous tissues and can spread and go on to be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necrotising</a:t>
            </a:r>
            <a:r>
              <a:rPr lang="en-US" dirty="0">
                <a:solidFill>
                  <a:srgbClr val="0000FF"/>
                </a:solidFill>
              </a:rPr>
              <a:t> fasciitis………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515708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Patient information  - </a:t>
            </a:r>
            <a:br>
              <a:rPr lang="en-US" dirty="0"/>
            </a:br>
            <a:r>
              <a:rPr lang="en-US" dirty="0"/>
              <a:t>really important…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381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Fusidic</a:t>
            </a:r>
            <a:r>
              <a:rPr lang="en-US" dirty="0"/>
              <a:t> Acid: Mechanism of action: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At the ribosome - Blocks protein synthesis by binding to the elongation factor G!!</a:t>
            </a:r>
          </a:p>
          <a:p>
            <a:r>
              <a:rPr lang="en-US" dirty="0">
                <a:solidFill>
                  <a:srgbClr val="FF0000"/>
                </a:solidFill>
              </a:rPr>
              <a:t>Bacteriostatic</a:t>
            </a:r>
            <a:r>
              <a:rPr lang="en-US" dirty="0"/>
              <a:t>…..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Effective against </a:t>
            </a:r>
            <a:r>
              <a:rPr lang="en-US" i="1" dirty="0"/>
              <a:t> </a:t>
            </a:r>
            <a:r>
              <a:rPr lang="en-US" dirty="0">
                <a:solidFill>
                  <a:srgbClr val="008000"/>
                </a:solidFill>
              </a:rPr>
              <a:t>typical skin organisms</a:t>
            </a:r>
            <a:r>
              <a:rPr lang="en-US" dirty="0"/>
              <a:t>:  </a:t>
            </a:r>
            <a:r>
              <a:rPr lang="en-US" i="1" dirty="0"/>
              <a:t>Staph </a:t>
            </a:r>
            <a:r>
              <a:rPr lang="en-US" i="1" dirty="0" err="1"/>
              <a:t>aureus</a:t>
            </a:r>
            <a:r>
              <a:rPr lang="en-US" i="1" dirty="0"/>
              <a:t> </a:t>
            </a:r>
            <a:r>
              <a:rPr lang="en-US" dirty="0"/>
              <a:t>and the coagulase negative </a:t>
            </a:r>
            <a:r>
              <a:rPr lang="en-US" i="1" dirty="0"/>
              <a:t>Staphs</a:t>
            </a:r>
            <a:r>
              <a:rPr lang="en-US" dirty="0"/>
              <a:t> and some </a:t>
            </a:r>
            <a:r>
              <a:rPr lang="en-US" i="1" dirty="0" err="1"/>
              <a:t>Streps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Not effective against Gram Negatives….</a:t>
            </a:r>
          </a:p>
          <a:p>
            <a:pPr marL="0" indent="0">
              <a:buNone/>
            </a:pPr>
            <a:r>
              <a:rPr lang="en-US" dirty="0"/>
              <a:t>Can even work for MRSA but single point mutation will make it resistant…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So NB:  If given orally or iv then not used on its own… used in combination…</a:t>
            </a:r>
          </a:p>
        </p:txBody>
      </p:sp>
    </p:spTree>
    <p:extLst>
      <p:ext uri="{BB962C8B-B14F-4D97-AF65-F5344CB8AC3E}">
        <p14:creationId xmlns:p14="http://schemas.microsoft.com/office/powerpoint/2010/main" val="1779655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UTI and Impetigo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Gram </a:t>
            </a:r>
            <a:r>
              <a:rPr lang="en-US" dirty="0">
                <a:solidFill>
                  <a:srgbClr val="FF0000"/>
                </a:solidFill>
              </a:rPr>
              <a:t>Positive</a:t>
            </a:r>
            <a:r>
              <a:rPr lang="en-US" dirty="0"/>
              <a:t>  - outside  - can you give me any examples?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Gram </a:t>
            </a:r>
            <a:r>
              <a:rPr lang="en-US" dirty="0">
                <a:solidFill>
                  <a:srgbClr val="FF0000"/>
                </a:solidFill>
              </a:rPr>
              <a:t>Negative</a:t>
            </a:r>
            <a:r>
              <a:rPr lang="en-US" dirty="0"/>
              <a:t> – inside – can you give me any examples?</a:t>
            </a:r>
          </a:p>
          <a:p>
            <a:endParaRPr lang="en-US" dirty="0"/>
          </a:p>
          <a:p>
            <a:r>
              <a:rPr lang="en-US" dirty="0"/>
              <a:t>So UTIs mainly caused by… and impetigo by….?</a:t>
            </a:r>
          </a:p>
        </p:txBody>
      </p:sp>
    </p:spTree>
    <p:extLst>
      <p:ext uri="{BB962C8B-B14F-4D97-AF65-F5344CB8AC3E}">
        <p14:creationId xmlns:p14="http://schemas.microsoft.com/office/powerpoint/2010/main" val="3050371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Nitrofurantoin</a:t>
            </a:r>
            <a:r>
              <a:rPr lang="en-US" dirty="0"/>
              <a:t>: Inclusion criteria – for </a:t>
            </a:r>
            <a:r>
              <a:rPr lang="en-US" b="1" dirty="0">
                <a:solidFill>
                  <a:srgbClr val="0000FF"/>
                </a:solidFill>
              </a:rPr>
              <a:t>Uncomplicated</a:t>
            </a:r>
            <a:r>
              <a:rPr lang="en-US" dirty="0"/>
              <a:t> UTI in </a:t>
            </a:r>
            <a:r>
              <a:rPr lang="en-US" b="1" dirty="0">
                <a:solidFill>
                  <a:srgbClr val="0000FF"/>
                </a:solidFill>
              </a:rPr>
              <a:t>women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- symptoms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Dysuria</a:t>
            </a:r>
          </a:p>
          <a:p>
            <a:r>
              <a:rPr lang="en-US" dirty="0" err="1">
                <a:solidFill>
                  <a:srgbClr val="FF0000"/>
                </a:solidFill>
              </a:rPr>
              <a:t>Suprapubic</a:t>
            </a:r>
            <a:r>
              <a:rPr lang="en-US" dirty="0"/>
              <a:t> pain</a:t>
            </a:r>
          </a:p>
          <a:p>
            <a:r>
              <a:rPr lang="en-US" dirty="0" err="1">
                <a:solidFill>
                  <a:srgbClr val="FF0000"/>
                </a:solidFill>
              </a:rPr>
              <a:t>Nocturia</a:t>
            </a:r>
            <a:r>
              <a:rPr lang="en-US" dirty="0"/>
              <a:t> of recent onset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Increased frequency and urgency of recent onset</a:t>
            </a:r>
          </a:p>
          <a:p>
            <a:pPr marL="0" indent="0" algn="ctr">
              <a:buNone/>
            </a:pPr>
            <a:r>
              <a:rPr lang="en-US" dirty="0"/>
              <a:t>…….</a:t>
            </a:r>
            <a:r>
              <a:rPr lang="en-US" b="1" dirty="0">
                <a:solidFill>
                  <a:srgbClr val="0000FF"/>
                </a:solidFill>
              </a:rPr>
              <a:t>Smelly urine is not an indication</a:t>
            </a:r>
          </a:p>
        </p:txBody>
      </p:sp>
    </p:spTree>
    <p:extLst>
      <p:ext uri="{BB962C8B-B14F-4D97-AF65-F5344CB8AC3E}">
        <p14:creationId xmlns:p14="http://schemas.microsoft.com/office/powerpoint/2010/main" val="3916924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Where is </a:t>
            </a:r>
            <a:r>
              <a:rPr lang="en-US" dirty="0" err="1"/>
              <a:t>suprapubic</a:t>
            </a:r>
            <a:r>
              <a:rPr lang="en-US" dirty="0"/>
              <a:t>?</a:t>
            </a:r>
            <a:br>
              <a:rPr lang="en-US" dirty="0"/>
            </a:br>
            <a:r>
              <a:rPr lang="en-US" dirty="0"/>
              <a:t>Where is flank</a:t>
            </a:r>
          </a:p>
        </p:txBody>
      </p:sp>
      <p:pic>
        <p:nvPicPr>
          <p:cNvPr id="4" name="Content Placeholder 3" descr="flank  suprapubic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06" b="16406"/>
          <a:stretch>
            <a:fillRect/>
          </a:stretch>
        </p:blipFill>
        <p:spPr>
          <a:xfrm>
            <a:off x="1102104" y="1600200"/>
            <a:ext cx="7172515" cy="3944607"/>
          </a:xfrm>
        </p:spPr>
      </p:pic>
    </p:spTree>
    <p:extLst>
      <p:ext uri="{BB962C8B-B14F-4D97-AF65-F5344CB8AC3E}">
        <p14:creationId xmlns:p14="http://schemas.microsoft.com/office/powerpoint/2010/main" val="4042322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Nitrofurantoin</a:t>
            </a:r>
            <a:r>
              <a:rPr lang="en-US" dirty="0"/>
              <a:t> - Exclusions include: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Immunocompromised</a:t>
            </a:r>
            <a:endParaRPr lang="en-US" dirty="0"/>
          </a:p>
          <a:p>
            <a:r>
              <a:rPr lang="en-US" dirty="0"/>
              <a:t>Renal problems</a:t>
            </a:r>
          </a:p>
          <a:p>
            <a:r>
              <a:rPr lang="en-US" dirty="0"/>
              <a:t>Already on an antibiotic</a:t>
            </a:r>
          </a:p>
          <a:p>
            <a:r>
              <a:rPr lang="en-US" dirty="0"/>
              <a:t>Pregnancy -  (risk of </a:t>
            </a:r>
            <a:r>
              <a:rPr lang="en-US" dirty="0" err="1"/>
              <a:t>hemolyisis</a:t>
            </a:r>
            <a:r>
              <a:rPr lang="en-US" dirty="0"/>
              <a:t> to the baby’s immature red cells)</a:t>
            </a:r>
          </a:p>
          <a:p>
            <a:r>
              <a:rPr lang="en-US" dirty="0">
                <a:solidFill>
                  <a:srgbClr val="FF0000"/>
                </a:solidFill>
              </a:rPr>
              <a:t>Pyelonephritis</a:t>
            </a:r>
          </a:p>
          <a:p>
            <a:r>
              <a:rPr lang="en-US" dirty="0">
                <a:solidFill>
                  <a:srgbClr val="FF0000"/>
                </a:solidFill>
              </a:rPr>
              <a:t>Porphyria</a:t>
            </a:r>
          </a:p>
          <a:p>
            <a:r>
              <a:rPr lang="en-US" dirty="0">
                <a:solidFill>
                  <a:srgbClr val="FF0000"/>
                </a:solidFill>
              </a:rPr>
              <a:t>G6PD deficiency</a:t>
            </a:r>
          </a:p>
          <a:p>
            <a:r>
              <a:rPr lang="en-US" dirty="0"/>
              <a:t>Vaginal discharge</a:t>
            </a:r>
          </a:p>
        </p:txBody>
      </p:sp>
    </p:spTree>
    <p:extLst>
      <p:ext uri="{BB962C8B-B14F-4D97-AF65-F5344CB8AC3E}">
        <p14:creationId xmlns:p14="http://schemas.microsoft.com/office/powerpoint/2010/main" val="3944030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Where is </a:t>
            </a:r>
            <a:r>
              <a:rPr lang="en-US" dirty="0" err="1"/>
              <a:t>suprapubic</a:t>
            </a:r>
            <a:r>
              <a:rPr lang="en-US" dirty="0"/>
              <a:t>?</a:t>
            </a:r>
            <a:br>
              <a:rPr lang="en-US" dirty="0"/>
            </a:br>
            <a:r>
              <a:rPr lang="en-US" dirty="0"/>
              <a:t>Where is flank</a:t>
            </a:r>
          </a:p>
        </p:txBody>
      </p:sp>
      <p:pic>
        <p:nvPicPr>
          <p:cNvPr id="4" name="Content Placeholder 3" descr="flank  suprapubic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06" b="16406"/>
          <a:stretch>
            <a:fillRect/>
          </a:stretch>
        </p:blipFill>
        <p:spPr>
          <a:xfrm>
            <a:off x="1102104" y="1600200"/>
            <a:ext cx="7172515" cy="3944607"/>
          </a:xfrm>
        </p:spPr>
      </p:pic>
    </p:spTree>
    <p:extLst>
      <p:ext uri="{BB962C8B-B14F-4D97-AF65-F5344CB8AC3E}">
        <p14:creationId xmlns:p14="http://schemas.microsoft.com/office/powerpoint/2010/main" val="2990657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Cautions: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GFR &lt; 45ml/min</a:t>
            </a:r>
          </a:p>
          <a:p>
            <a:r>
              <a:rPr lang="en-US" dirty="0"/>
              <a:t>Chronic pulmonary reactions – more common in elderly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4400" dirty="0"/>
              <a:t>Side Effects:</a:t>
            </a:r>
          </a:p>
          <a:p>
            <a:pPr marL="0" indent="0">
              <a:buNone/>
            </a:pPr>
            <a:r>
              <a:rPr lang="en-US" sz="2800" dirty="0"/>
              <a:t>Very common &gt;1/10</a:t>
            </a:r>
          </a:p>
          <a:p>
            <a:pPr marL="0" indent="0">
              <a:buNone/>
            </a:pPr>
            <a:r>
              <a:rPr lang="en-US" sz="2800" dirty="0"/>
              <a:t>Common 1/10  -  1/100</a:t>
            </a:r>
          </a:p>
          <a:p>
            <a:pPr marL="0" indent="0">
              <a:buNone/>
            </a:pPr>
            <a:r>
              <a:rPr lang="en-US" sz="2800" dirty="0"/>
              <a:t>Uncommon 1/100  - 1/1000</a:t>
            </a:r>
          </a:p>
          <a:p>
            <a:pPr marL="0" indent="0">
              <a:buNone/>
            </a:pPr>
            <a:r>
              <a:rPr lang="en-US" sz="2800" dirty="0"/>
              <a:t>Rare 1/1000 - 1/10,000</a:t>
            </a:r>
          </a:p>
          <a:p>
            <a:pPr marL="0" indent="0">
              <a:buNone/>
            </a:pPr>
            <a:r>
              <a:rPr lang="en-US" sz="2800" dirty="0"/>
              <a:t>Very Rare  &lt; 1/10,000</a:t>
            </a:r>
          </a:p>
        </p:txBody>
      </p:sp>
    </p:spTree>
    <p:extLst>
      <p:ext uri="{BB962C8B-B14F-4D97-AF65-F5344CB8AC3E}">
        <p14:creationId xmlns:p14="http://schemas.microsoft.com/office/powerpoint/2010/main" val="3849068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Patient Information – </a:t>
            </a:r>
            <a:br>
              <a:rPr lang="en-US" dirty="0"/>
            </a:br>
            <a:r>
              <a:rPr lang="en-US" dirty="0"/>
              <a:t>really important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561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it work…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072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Nitrofurantoin</a:t>
            </a:r>
            <a:r>
              <a:rPr lang="en-US" dirty="0"/>
              <a:t> is reduced by bacterial </a:t>
            </a:r>
            <a:r>
              <a:rPr lang="en-US" dirty="0" err="1"/>
              <a:t>flavoproteins</a:t>
            </a:r>
            <a:r>
              <a:rPr lang="en-US" dirty="0"/>
              <a:t> to </a:t>
            </a:r>
            <a:r>
              <a:rPr lang="en-US" b="1" i="1" dirty="0">
                <a:solidFill>
                  <a:srgbClr val="FF0000"/>
                </a:solidFill>
              </a:rPr>
              <a:t>reactive intermediates </a:t>
            </a:r>
            <a:r>
              <a:rPr lang="en-US" dirty="0"/>
              <a:t>which inactivate or alter bacterial </a:t>
            </a:r>
            <a:r>
              <a:rPr lang="en-US" b="1" i="1" dirty="0">
                <a:solidFill>
                  <a:srgbClr val="FF0000"/>
                </a:solidFill>
              </a:rPr>
              <a:t>ribosomal</a:t>
            </a:r>
            <a:r>
              <a:rPr lang="en-US" dirty="0"/>
              <a:t> proteins and other macromolecules </a:t>
            </a:r>
            <a:r>
              <a:rPr lang="en-US" dirty="0" err="1"/>
              <a:t>inc</a:t>
            </a:r>
            <a:r>
              <a:rPr lang="en-US" dirty="0"/>
              <a:t> DNA. ...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Nitrofurantoin</a:t>
            </a:r>
            <a:r>
              <a:rPr lang="en-US" dirty="0"/>
              <a:t> is </a:t>
            </a:r>
            <a:r>
              <a:rPr lang="en-US" b="1" i="1" dirty="0">
                <a:solidFill>
                  <a:srgbClr val="FF0000"/>
                </a:solidFill>
              </a:rPr>
              <a:t>bactericidal</a:t>
            </a:r>
            <a:r>
              <a:rPr lang="en-US" dirty="0"/>
              <a:t> in urine at therapeutic doses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11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3180</TotalTime>
  <Words>430</Words>
  <Application>Microsoft Macintosh PowerPoint</Application>
  <PresentationFormat>On-screen Show (4:3)</PresentationFormat>
  <Paragraphs>90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Nitrofurantoin and Fusidic Acid</vt:lpstr>
      <vt:lpstr>UTI and Impetigo</vt:lpstr>
      <vt:lpstr>Nitrofurantoin: Inclusion criteria – for Uncomplicated UTI in women - symptoms</vt:lpstr>
      <vt:lpstr>Where is suprapubic? Where is flank</vt:lpstr>
      <vt:lpstr>Nitrofurantoin - Exclusions include:</vt:lpstr>
      <vt:lpstr>Where is suprapubic? Where is flank</vt:lpstr>
      <vt:lpstr>Cautions:</vt:lpstr>
      <vt:lpstr>Patient Information –  really important</vt:lpstr>
      <vt:lpstr>How does it work…</vt:lpstr>
      <vt:lpstr>PowerPoint Presentation</vt:lpstr>
      <vt:lpstr>Impetigo and Fusidic Acid</vt:lpstr>
      <vt:lpstr>Really good images  -  Google Dermnet NZ (these are from Bing images)</vt:lpstr>
      <vt:lpstr>Inclusion</vt:lpstr>
      <vt:lpstr>Exclusion</vt:lpstr>
      <vt:lpstr>Patient information  -  really important…</vt:lpstr>
      <vt:lpstr>Fusidic Acid: Mechanism of action:</vt:lpstr>
    </vt:vector>
  </TitlesOfParts>
  <Company>Go Sail Ltd</Company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Nitrofurantoin and Fusidic Acid</dc:title>
  <dc:creator>Terry Rowe</dc:creator>
  <cp:lastModifiedBy>Richard Buxton</cp:lastModifiedBy>
  <cp:revision>19</cp:revision>
  <cp:lastPrinted>2018-03-20T19:08:32Z</cp:lastPrinted>
  <dcterms:created xsi:type="dcterms:W3CDTF">2018-03-18T14:13:40Z</dcterms:created>
  <dcterms:modified xsi:type="dcterms:W3CDTF">2018-04-04T09:38:31Z</dcterms:modified>
</cp:coreProperties>
</file>