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66" r:id="rId2"/>
    <p:sldId id="268" r:id="rId3"/>
    <p:sldId id="269" r:id="rId4"/>
    <p:sldId id="270" r:id="rId5"/>
    <p:sldId id="272" r:id="rId6"/>
    <p:sldId id="271" r:id="rId7"/>
    <p:sldId id="273" r:id="rId8"/>
    <p:sldId id="274" r:id="rId9"/>
    <p:sldId id="275" r:id="rId10"/>
    <p:sldId id="27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6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58691"/>
  </p:normalViewPr>
  <p:slideViewPr>
    <p:cSldViewPr snapToGrid="0" snapToObjects="1">
      <p:cViewPr>
        <p:scale>
          <a:sx n="80" d="100"/>
          <a:sy n="80" d="100"/>
        </p:scale>
        <p:origin x="560" y="144"/>
      </p:cViewPr>
      <p:guideLst>
        <p:guide orient="horz" pos="2170"/>
        <p:guide pos="2880"/>
      </p:guideLst>
    </p:cSldViewPr>
  </p:slideViewPr>
  <p:notesTextViewPr>
    <p:cViewPr>
      <p:scale>
        <a:sx n="100" d="100"/>
        <a:sy n="100" d="100"/>
      </p:scale>
      <p:origin x="0" y="0"/>
    </p:cViewPr>
  </p:notesTextViewPr>
  <p:notesViewPr>
    <p:cSldViewPr snapToGrid="0" snapToObjects="1">
      <p:cViewPr varScale="1">
        <p:scale>
          <a:sx n="83" d="100"/>
          <a:sy n="83" d="100"/>
        </p:scale>
        <p:origin x="3352" y="208"/>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A4803D-E038-434D-ABB5-168E81F743A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GB"/>
        </a:p>
      </dgm:t>
    </dgm:pt>
    <dgm:pt modelId="{18CFE0D1-C524-4468-84BC-D11403A73DBB}">
      <dgm:prSet phldrT="[Text]"/>
      <dgm:spPr/>
      <dgm:t>
        <a:bodyPr/>
        <a:lstStyle/>
        <a:p>
          <a:r>
            <a:rPr lang="en-GB" dirty="0" smtClean="0">
              <a:solidFill>
                <a:schemeClr val="bg1"/>
              </a:solidFill>
            </a:rPr>
            <a:t>Academic</a:t>
          </a:r>
          <a:endParaRPr lang="en-GB" dirty="0">
            <a:solidFill>
              <a:schemeClr val="bg1"/>
            </a:solidFill>
          </a:endParaRPr>
        </a:p>
      </dgm:t>
    </dgm:pt>
    <dgm:pt modelId="{538A3D2A-F589-425D-AFF4-C177FD735ABB}" type="parTrans" cxnId="{341ABCB8-7DD3-4627-8777-32C56B4D995E}">
      <dgm:prSet/>
      <dgm:spPr/>
      <dgm:t>
        <a:bodyPr/>
        <a:lstStyle/>
        <a:p>
          <a:endParaRPr lang="en-GB"/>
        </a:p>
      </dgm:t>
    </dgm:pt>
    <dgm:pt modelId="{BA0A0DE0-6F5E-41D7-9A7B-B8E6CBECA086}" type="sibTrans" cxnId="{341ABCB8-7DD3-4627-8777-32C56B4D995E}">
      <dgm:prSet/>
      <dgm:spPr/>
      <dgm:t>
        <a:bodyPr/>
        <a:lstStyle/>
        <a:p>
          <a:endParaRPr lang="en-GB"/>
        </a:p>
      </dgm:t>
    </dgm:pt>
    <dgm:pt modelId="{BD9FBEE4-A154-47DB-A41A-41021BFC29C1}">
      <dgm:prSet phldrT="[Text]"/>
      <dgm:spPr/>
      <dgm:t>
        <a:bodyPr/>
        <a:lstStyle/>
        <a:p>
          <a:r>
            <a:rPr lang="en-GB" dirty="0" smtClean="0"/>
            <a:t>Using sound methods</a:t>
          </a:r>
          <a:endParaRPr lang="en-GB" dirty="0"/>
        </a:p>
      </dgm:t>
    </dgm:pt>
    <dgm:pt modelId="{C744AFF1-7EFD-4C64-B2AD-AF8260CDF00C}" type="parTrans" cxnId="{5597B9A4-AFA7-4EE0-A224-B70A80CBDC1D}">
      <dgm:prSet/>
      <dgm:spPr/>
      <dgm:t>
        <a:bodyPr/>
        <a:lstStyle/>
        <a:p>
          <a:endParaRPr lang="en-GB"/>
        </a:p>
      </dgm:t>
    </dgm:pt>
    <dgm:pt modelId="{3BA00813-DE85-4831-8B04-CEBB667CD1B0}" type="sibTrans" cxnId="{5597B9A4-AFA7-4EE0-A224-B70A80CBDC1D}">
      <dgm:prSet/>
      <dgm:spPr/>
      <dgm:t>
        <a:bodyPr/>
        <a:lstStyle/>
        <a:p>
          <a:endParaRPr lang="en-GB"/>
        </a:p>
      </dgm:t>
    </dgm:pt>
    <dgm:pt modelId="{F7B94075-AA9F-44CB-91B8-2F85640B678C}">
      <dgm:prSet phldrT="[Text]"/>
      <dgm:spPr/>
      <dgm:t>
        <a:bodyPr/>
        <a:lstStyle/>
        <a:p>
          <a:r>
            <a:rPr lang="en-GB" dirty="0" smtClean="0">
              <a:solidFill>
                <a:schemeClr val="tx2">
                  <a:lumMod val="20000"/>
                  <a:lumOff val="80000"/>
                </a:schemeClr>
              </a:solidFill>
            </a:rPr>
            <a:t>Health</a:t>
          </a:r>
          <a:endParaRPr lang="en-GB" dirty="0">
            <a:solidFill>
              <a:schemeClr val="tx2">
                <a:lumMod val="20000"/>
                <a:lumOff val="80000"/>
              </a:schemeClr>
            </a:solidFill>
          </a:endParaRPr>
        </a:p>
      </dgm:t>
    </dgm:pt>
    <dgm:pt modelId="{2A47BBB2-80E4-4358-8E5C-3F2C9B6989F0}" type="parTrans" cxnId="{0FA89C5C-6951-43F2-9A90-BF7857C84858}">
      <dgm:prSet/>
      <dgm:spPr/>
      <dgm:t>
        <a:bodyPr/>
        <a:lstStyle/>
        <a:p>
          <a:endParaRPr lang="en-GB"/>
        </a:p>
      </dgm:t>
    </dgm:pt>
    <dgm:pt modelId="{DDBDEE8A-5839-4C25-89AC-E7AEDB9197BF}" type="sibTrans" cxnId="{0FA89C5C-6951-43F2-9A90-BF7857C84858}">
      <dgm:prSet/>
      <dgm:spPr/>
      <dgm:t>
        <a:bodyPr/>
        <a:lstStyle/>
        <a:p>
          <a:endParaRPr lang="en-GB"/>
        </a:p>
      </dgm:t>
    </dgm:pt>
    <dgm:pt modelId="{D965886D-7181-4A12-B7EA-54AAF9788ECE}">
      <dgm:prSet phldrT="[Text]"/>
      <dgm:spPr/>
      <dgm:t>
        <a:bodyPr/>
        <a:lstStyle/>
        <a:p>
          <a:r>
            <a:rPr lang="en-GB" dirty="0" smtClean="0"/>
            <a:t>Improving health</a:t>
          </a:r>
          <a:endParaRPr lang="en-GB" dirty="0"/>
        </a:p>
      </dgm:t>
    </dgm:pt>
    <dgm:pt modelId="{C965993D-EBCE-4546-9DAE-FD817904FAAD}" type="parTrans" cxnId="{7A7185E9-9E27-4A76-9142-B97862B0E22D}">
      <dgm:prSet/>
      <dgm:spPr/>
      <dgm:t>
        <a:bodyPr/>
        <a:lstStyle/>
        <a:p>
          <a:endParaRPr lang="en-GB"/>
        </a:p>
      </dgm:t>
    </dgm:pt>
    <dgm:pt modelId="{13DD2827-B2F2-404C-B2D6-53D98D148566}" type="sibTrans" cxnId="{7A7185E9-9E27-4A76-9142-B97862B0E22D}">
      <dgm:prSet/>
      <dgm:spPr/>
      <dgm:t>
        <a:bodyPr/>
        <a:lstStyle/>
        <a:p>
          <a:endParaRPr lang="en-GB"/>
        </a:p>
      </dgm:t>
    </dgm:pt>
    <dgm:pt modelId="{6B2FA16E-AA58-425A-B91F-CEA1B73D6E8A}">
      <dgm:prSet phldrT="[Text]"/>
      <dgm:spPr/>
      <dgm:t>
        <a:bodyPr/>
        <a:lstStyle/>
        <a:p>
          <a:r>
            <a:rPr lang="en-GB" dirty="0" smtClean="0">
              <a:solidFill>
                <a:schemeClr val="accent2">
                  <a:lumMod val="50000"/>
                </a:schemeClr>
              </a:solidFill>
            </a:rPr>
            <a:t>Science</a:t>
          </a:r>
          <a:endParaRPr lang="en-GB" dirty="0">
            <a:solidFill>
              <a:schemeClr val="accent2">
                <a:lumMod val="50000"/>
              </a:schemeClr>
            </a:solidFill>
          </a:endParaRPr>
        </a:p>
      </dgm:t>
    </dgm:pt>
    <dgm:pt modelId="{1EE76D3A-00AE-41D1-8B3B-89E0056D9AC7}" type="parTrans" cxnId="{CCF5C403-5C78-4174-880E-11E0AEEBDC06}">
      <dgm:prSet/>
      <dgm:spPr/>
      <dgm:t>
        <a:bodyPr/>
        <a:lstStyle/>
        <a:p>
          <a:endParaRPr lang="en-GB"/>
        </a:p>
      </dgm:t>
    </dgm:pt>
    <dgm:pt modelId="{005595D7-B727-465B-B023-6489E865A9DE}" type="sibTrans" cxnId="{CCF5C403-5C78-4174-880E-11E0AEEBDC06}">
      <dgm:prSet/>
      <dgm:spPr/>
      <dgm:t>
        <a:bodyPr/>
        <a:lstStyle/>
        <a:p>
          <a:endParaRPr lang="en-GB"/>
        </a:p>
      </dgm:t>
    </dgm:pt>
    <dgm:pt modelId="{304DFE32-277C-4C22-B64F-AB51D8499113}">
      <dgm:prSet phldrT="[Text]"/>
      <dgm:spPr/>
      <dgm:t>
        <a:bodyPr/>
        <a:lstStyle/>
        <a:p>
          <a:r>
            <a:rPr lang="en-GB" dirty="0" smtClean="0">
              <a:solidFill>
                <a:schemeClr val="accent2">
                  <a:lumMod val="50000"/>
                </a:schemeClr>
              </a:solidFill>
            </a:rPr>
            <a:t>Network</a:t>
          </a:r>
          <a:endParaRPr lang="en-GB" dirty="0">
            <a:solidFill>
              <a:schemeClr val="accent2">
                <a:lumMod val="50000"/>
              </a:schemeClr>
            </a:solidFill>
          </a:endParaRPr>
        </a:p>
      </dgm:t>
    </dgm:pt>
    <dgm:pt modelId="{BE8510CD-CC20-4B6F-A817-64872D75F767}" type="parTrans" cxnId="{9CB2F795-54E0-45EA-9C68-508BDFFDF1FC}">
      <dgm:prSet/>
      <dgm:spPr/>
      <dgm:t>
        <a:bodyPr/>
        <a:lstStyle/>
        <a:p>
          <a:endParaRPr lang="en-GB"/>
        </a:p>
      </dgm:t>
    </dgm:pt>
    <dgm:pt modelId="{6D4F5279-D646-49DF-B3B6-6339FD889C3D}" type="sibTrans" cxnId="{9CB2F795-54E0-45EA-9C68-508BDFFDF1FC}">
      <dgm:prSet/>
      <dgm:spPr/>
      <dgm:t>
        <a:bodyPr/>
        <a:lstStyle/>
        <a:p>
          <a:endParaRPr lang="en-GB"/>
        </a:p>
      </dgm:t>
    </dgm:pt>
    <dgm:pt modelId="{C0366B61-08F5-4057-ABB1-DB99363E5D7D}">
      <dgm:prSet phldrT="[Text]"/>
      <dgm:spPr/>
      <dgm:t>
        <a:bodyPr/>
        <a:lstStyle/>
        <a:p>
          <a:r>
            <a:rPr lang="en-GB" dirty="0" smtClean="0"/>
            <a:t>Innovation &amp; evidence</a:t>
          </a:r>
          <a:endParaRPr lang="en-GB" dirty="0"/>
        </a:p>
      </dgm:t>
    </dgm:pt>
    <dgm:pt modelId="{85B03D32-C06E-4B57-A2CF-7803CF92C240}" type="parTrans" cxnId="{DAA9A631-8053-473B-AC9F-8159CB8E8927}">
      <dgm:prSet/>
      <dgm:spPr/>
      <dgm:t>
        <a:bodyPr/>
        <a:lstStyle/>
        <a:p>
          <a:endParaRPr lang="en-GB"/>
        </a:p>
      </dgm:t>
    </dgm:pt>
    <dgm:pt modelId="{5240B3FB-7690-4B84-A0BB-564B5477EBF6}" type="sibTrans" cxnId="{DAA9A631-8053-473B-AC9F-8159CB8E8927}">
      <dgm:prSet/>
      <dgm:spPr/>
      <dgm:t>
        <a:bodyPr/>
        <a:lstStyle/>
        <a:p>
          <a:endParaRPr lang="en-GB"/>
        </a:p>
      </dgm:t>
    </dgm:pt>
    <dgm:pt modelId="{CCA261B6-463D-4DE4-8929-D3C296C74B74}">
      <dgm:prSet phldrT="[Text]"/>
      <dgm:spPr/>
      <dgm:t>
        <a:bodyPr/>
        <a:lstStyle/>
        <a:p>
          <a:r>
            <a:rPr lang="en-GB" dirty="0" smtClean="0"/>
            <a:t>Partnerships and collaborations</a:t>
          </a:r>
          <a:endParaRPr lang="en-GB" dirty="0"/>
        </a:p>
      </dgm:t>
    </dgm:pt>
    <dgm:pt modelId="{8C4C14A2-5EAC-4DF3-B7BC-2DD10B3CD80A}" type="parTrans" cxnId="{5C41ADA0-6B5F-4F38-ADE1-D0D13CC1BEFC}">
      <dgm:prSet/>
      <dgm:spPr/>
      <dgm:t>
        <a:bodyPr/>
        <a:lstStyle/>
        <a:p>
          <a:endParaRPr lang="en-GB"/>
        </a:p>
      </dgm:t>
    </dgm:pt>
    <dgm:pt modelId="{0E54D03E-6CD1-45DB-AD84-945D1DF1C6C4}" type="sibTrans" cxnId="{5C41ADA0-6B5F-4F38-ADE1-D0D13CC1BEFC}">
      <dgm:prSet/>
      <dgm:spPr/>
      <dgm:t>
        <a:bodyPr/>
        <a:lstStyle/>
        <a:p>
          <a:endParaRPr lang="en-GB"/>
        </a:p>
      </dgm:t>
    </dgm:pt>
    <dgm:pt modelId="{2AA5F5BC-CC1A-4B3E-97C3-2673861EE469}" type="pres">
      <dgm:prSet presAssocID="{0EA4803D-E038-434D-ABB5-168E81F743A7}" presName="linear" presStyleCnt="0">
        <dgm:presLayoutVars>
          <dgm:animLvl val="lvl"/>
          <dgm:resizeHandles val="exact"/>
        </dgm:presLayoutVars>
      </dgm:prSet>
      <dgm:spPr/>
      <dgm:t>
        <a:bodyPr/>
        <a:lstStyle/>
        <a:p>
          <a:endParaRPr lang="en-GB"/>
        </a:p>
      </dgm:t>
    </dgm:pt>
    <dgm:pt modelId="{B4C65C85-4773-4950-AA33-6838A0560B11}" type="pres">
      <dgm:prSet presAssocID="{18CFE0D1-C524-4468-84BC-D11403A73DBB}" presName="parentText" presStyleLbl="node1" presStyleIdx="0" presStyleCnt="4" custLinFactNeighborX="-1011" custLinFactNeighborY="-2615">
        <dgm:presLayoutVars>
          <dgm:chMax val="0"/>
          <dgm:bulletEnabled val="1"/>
        </dgm:presLayoutVars>
      </dgm:prSet>
      <dgm:spPr/>
      <dgm:t>
        <a:bodyPr/>
        <a:lstStyle/>
        <a:p>
          <a:endParaRPr lang="en-GB"/>
        </a:p>
      </dgm:t>
    </dgm:pt>
    <dgm:pt modelId="{6C14E12B-BD1D-4924-804F-60CEBEE2E644}" type="pres">
      <dgm:prSet presAssocID="{18CFE0D1-C524-4468-84BC-D11403A73DBB}" presName="childText" presStyleLbl="revTx" presStyleIdx="0" presStyleCnt="4">
        <dgm:presLayoutVars>
          <dgm:bulletEnabled val="1"/>
        </dgm:presLayoutVars>
      </dgm:prSet>
      <dgm:spPr/>
      <dgm:t>
        <a:bodyPr/>
        <a:lstStyle/>
        <a:p>
          <a:endParaRPr lang="en-GB"/>
        </a:p>
      </dgm:t>
    </dgm:pt>
    <dgm:pt modelId="{9044D319-F5CA-4176-A20F-DFBCB48B77F8}" type="pres">
      <dgm:prSet presAssocID="{F7B94075-AA9F-44CB-91B8-2F85640B678C}" presName="parentText" presStyleLbl="node1" presStyleIdx="1" presStyleCnt="4">
        <dgm:presLayoutVars>
          <dgm:chMax val="0"/>
          <dgm:bulletEnabled val="1"/>
        </dgm:presLayoutVars>
      </dgm:prSet>
      <dgm:spPr/>
      <dgm:t>
        <a:bodyPr/>
        <a:lstStyle/>
        <a:p>
          <a:endParaRPr lang="en-GB"/>
        </a:p>
      </dgm:t>
    </dgm:pt>
    <dgm:pt modelId="{E8605E72-744C-4F42-89E3-D1CAF9901BC4}" type="pres">
      <dgm:prSet presAssocID="{F7B94075-AA9F-44CB-91B8-2F85640B678C}" presName="childText" presStyleLbl="revTx" presStyleIdx="1" presStyleCnt="4">
        <dgm:presLayoutVars>
          <dgm:bulletEnabled val="1"/>
        </dgm:presLayoutVars>
      </dgm:prSet>
      <dgm:spPr/>
      <dgm:t>
        <a:bodyPr/>
        <a:lstStyle/>
        <a:p>
          <a:endParaRPr lang="en-GB"/>
        </a:p>
      </dgm:t>
    </dgm:pt>
    <dgm:pt modelId="{E9BC5E9D-90E0-4D94-AD9E-40C9330DA3D7}" type="pres">
      <dgm:prSet presAssocID="{6B2FA16E-AA58-425A-B91F-CEA1B73D6E8A}" presName="parentText" presStyleLbl="node1" presStyleIdx="2" presStyleCnt="4">
        <dgm:presLayoutVars>
          <dgm:chMax val="0"/>
          <dgm:bulletEnabled val="1"/>
        </dgm:presLayoutVars>
      </dgm:prSet>
      <dgm:spPr/>
      <dgm:t>
        <a:bodyPr/>
        <a:lstStyle/>
        <a:p>
          <a:endParaRPr lang="en-GB"/>
        </a:p>
      </dgm:t>
    </dgm:pt>
    <dgm:pt modelId="{6928E624-7A8F-4D72-9846-E11BADFCA2AF}" type="pres">
      <dgm:prSet presAssocID="{6B2FA16E-AA58-425A-B91F-CEA1B73D6E8A}" presName="childText" presStyleLbl="revTx" presStyleIdx="2" presStyleCnt="4">
        <dgm:presLayoutVars>
          <dgm:bulletEnabled val="1"/>
        </dgm:presLayoutVars>
      </dgm:prSet>
      <dgm:spPr/>
      <dgm:t>
        <a:bodyPr/>
        <a:lstStyle/>
        <a:p>
          <a:endParaRPr lang="en-GB"/>
        </a:p>
      </dgm:t>
    </dgm:pt>
    <dgm:pt modelId="{9A15C2CC-362E-432C-8E19-3BA14753CABD}" type="pres">
      <dgm:prSet presAssocID="{304DFE32-277C-4C22-B64F-AB51D8499113}" presName="parentText" presStyleLbl="node1" presStyleIdx="3" presStyleCnt="4">
        <dgm:presLayoutVars>
          <dgm:chMax val="0"/>
          <dgm:bulletEnabled val="1"/>
        </dgm:presLayoutVars>
      </dgm:prSet>
      <dgm:spPr/>
      <dgm:t>
        <a:bodyPr/>
        <a:lstStyle/>
        <a:p>
          <a:endParaRPr lang="en-GB"/>
        </a:p>
      </dgm:t>
    </dgm:pt>
    <dgm:pt modelId="{5D17CFCF-EA90-480D-BE49-CFBA8EB0DC9D}" type="pres">
      <dgm:prSet presAssocID="{304DFE32-277C-4C22-B64F-AB51D8499113}" presName="childText" presStyleLbl="revTx" presStyleIdx="3" presStyleCnt="4">
        <dgm:presLayoutVars>
          <dgm:bulletEnabled val="1"/>
        </dgm:presLayoutVars>
      </dgm:prSet>
      <dgm:spPr/>
      <dgm:t>
        <a:bodyPr/>
        <a:lstStyle/>
        <a:p>
          <a:endParaRPr lang="en-GB"/>
        </a:p>
      </dgm:t>
    </dgm:pt>
  </dgm:ptLst>
  <dgm:cxnLst>
    <dgm:cxn modelId="{341ABCB8-7DD3-4627-8777-32C56B4D995E}" srcId="{0EA4803D-E038-434D-ABB5-168E81F743A7}" destId="{18CFE0D1-C524-4468-84BC-D11403A73DBB}" srcOrd="0" destOrd="0" parTransId="{538A3D2A-F589-425D-AFF4-C177FD735ABB}" sibTransId="{BA0A0DE0-6F5E-41D7-9A7B-B8E6CBECA086}"/>
    <dgm:cxn modelId="{9CB2F795-54E0-45EA-9C68-508BDFFDF1FC}" srcId="{0EA4803D-E038-434D-ABB5-168E81F743A7}" destId="{304DFE32-277C-4C22-B64F-AB51D8499113}" srcOrd="3" destOrd="0" parTransId="{BE8510CD-CC20-4B6F-A817-64872D75F767}" sibTransId="{6D4F5279-D646-49DF-B3B6-6339FD889C3D}"/>
    <dgm:cxn modelId="{371D1D7C-85F3-4E09-9811-5BF1E9365D14}" type="presOf" srcId="{CCA261B6-463D-4DE4-8929-D3C296C74B74}" destId="{5D17CFCF-EA90-480D-BE49-CFBA8EB0DC9D}" srcOrd="0" destOrd="0" presId="urn:microsoft.com/office/officeart/2005/8/layout/vList2"/>
    <dgm:cxn modelId="{CCF5C403-5C78-4174-880E-11E0AEEBDC06}" srcId="{0EA4803D-E038-434D-ABB5-168E81F743A7}" destId="{6B2FA16E-AA58-425A-B91F-CEA1B73D6E8A}" srcOrd="2" destOrd="0" parTransId="{1EE76D3A-00AE-41D1-8B3B-89E0056D9AC7}" sibTransId="{005595D7-B727-465B-B023-6489E865A9DE}"/>
    <dgm:cxn modelId="{1C9A8CFE-3804-4F5F-811B-493CD2A0F6E8}" type="presOf" srcId="{BD9FBEE4-A154-47DB-A41A-41021BFC29C1}" destId="{6C14E12B-BD1D-4924-804F-60CEBEE2E644}" srcOrd="0" destOrd="0" presId="urn:microsoft.com/office/officeart/2005/8/layout/vList2"/>
    <dgm:cxn modelId="{5597B9A4-AFA7-4EE0-A224-B70A80CBDC1D}" srcId="{18CFE0D1-C524-4468-84BC-D11403A73DBB}" destId="{BD9FBEE4-A154-47DB-A41A-41021BFC29C1}" srcOrd="0" destOrd="0" parTransId="{C744AFF1-7EFD-4C64-B2AD-AF8260CDF00C}" sibTransId="{3BA00813-DE85-4831-8B04-CEBB667CD1B0}"/>
    <dgm:cxn modelId="{B9CC90F8-B7BD-4576-9830-67EC91F28163}" type="presOf" srcId="{18CFE0D1-C524-4468-84BC-D11403A73DBB}" destId="{B4C65C85-4773-4950-AA33-6838A0560B11}" srcOrd="0" destOrd="0" presId="urn:microsoft.com/office/officeart/2005/8/layout/vList2"/>
    <dgm:cxn modelId="{7A7185E9-9E27-4A76-9142-B97862B0E22D}" srcId="{F7B94075-AA9F-44CB-91B8-2F85640B678C}" destId="{D965886D-7181-4A12-B7EA-54AAF9788ECE}" srcOrd="0" destOrd="0" parTransId="{C965993D-EBCE-4546-9DAE-FD817904FAAD}" sibTransId="{13DD2827-B2F2-404C-B2D6-53D98D148566}"/>
    <dgm:cxn modelId="{DAA9A631-8053-473B-AC9F-8159CB8E8927}" srcId="{6B2FA16E-AA58-425A-B91F-CEA1B73D6E8A}" destId="{C0366B61-08F5-4057-ABB1-DB99363E5D7D}" srcOrd="0" destOrd="0" parTransId="{85B03D32-C06E-4B57-A2CF-7803CF92C240}" sibTransId="{5240B3FB-7690-4B84-A0BB-564B5477EBF6}"/>
    <dgm:cxn modelId="{D598CFA4-A853-4969-B51A-E543EAA7095A}" type="presOf" srcId="{F7B94075-AA9F-44CB-91B8-2F85640B678C}" destId="{9044D319-F5CA-4176-A20F-DFBCB48B77F8}" srcOrd="0" destOrd="0" presId="urn:microsoft.com/office/officeart/2005/8/layout/vList2"/>
    <dgm:cxn modelId="{75547C1B-EC75-46BD-A155-AC053D7A3778}" type="presOf" srcId="{304DFE32-277C-4C22-B64F-AB51D8499113}" destId="{9A15C2CC-362E-432C-8E19-3BA14753CABD}" srcOrd="0" destOrd="0" presId="urn:microsoft.com/office/officeart/2005/8/layout/vList2"/>
    <dgm:cxn modelId="{5C41ADA0-6B5F-4F38-ADE1-D0D13CC1BEFC}" srcId="{304DFE32-277C-4C22-B64F-AB51D8499113}" destId="{CCA261B6-463D-4DE4-8929-D3C296C74B74}" srcOrd="0" destOrd="0" parTransId="{8C4C14A2-5EAC-4DF3-B7BC-2DD10B3CD80A}" sibTransId="{0E54D03E-6CD1-45DB-AD84-945D1DF1C6C4}"/>
    <dgm:cxn modelId="{7512BE20-9781-453B-A484-857E90F6217D}" type="presOf" srcId="{0EA4803D-E038-434D-ABB5-168E81F743A7}" destId="{2AA5F5BC-CC1A-4B3E-97C3-2673861EE469}" srcOrd="0" destOrd="0" presId="urn:microsoft.com/office/officeart/2005/8/layout/vList2"/>
    <dgm:cxn modelId="{8EA9BAD7-463F-4D88-883D-B573EA5FAA9F}" type="presOf" srcId="{6B2FA16E-AA58-425A-B91F-CEA1B73D6E8A}" destId="{E9BC5E9D-90E0-4D94-AD9E-40C9330DA3D7}" srcOrd="0" destOrd="0" presId="urn:microsoft.com/office/officeart/2005/8/layout/vList2"/>
    <dgm:cxn modelId="{0FA89C5C-6951-43F2-9A90-BF7857C84858}" srcId="{0EA4803D-E038-434D-ABB5-168E81F743A7}" destId="{F7B94075-AA9F-44CB-91B8-2F85640B678C}" srcOrd="1" destOrd="0" parTransId="{2A47BBB2-80E4-4358-8E5C-3F2C9B6989F0}" sibTransId="{DDBDEE8A-5839-4C25-89AC-E7AEDB9197BF}"/>
    <dgm:cxn modelId="{037BFA17-EFC6-4F33-84FE-202E2A409B49}" type="presOf" srcId="{C0366B61-08F5-4057-ABB1-DB99363E5D7D}" destId="{6928E624-7A8F-4D72-9846-E11BADFCA2AF}" srcOrd="0" destOrd="0" presId="urn:microsoft.com/office/officeart/2005/8/layout/vList2"/>
    <dgm:cxn modelId="{834518E4-5B7B-488E-9B49-5A75F6289F5F}" type="presOf" srcId="{D965886D-7181-4A12-B7EA-54AAF9788ECE}" destId="{E8605E72-744C-4F42-89E3-D1CAF9901BC4}" srcOrd="0" destOrd="0" presId="urn:microsoft.com/office/officeart/2005/8/layout/vList2"/>
    <dgm:cxn modelId="{F9605D75-AF3A-4E87-91B5-E47FAC51302E}" type="presParOf" srcId="{2AA5F5BC-CC1A-4B3E-97C3-2673861EE469}" destId="{B4C65C85-4773-4950-AA33-6838A0560B11}" srcOrd="0" destOrd="0" presId="urn:microsoft.com/office/officeart/2005/8/layout/vList2"/>
    <dgm:cxn modelId="{37321725-BED5-4AC4-A339-FEAA6589E6DE}" type="presParOf" srcId="{2AA5F5BC-CC1A-4B3E-97C3-2673861EE469}" destId="{6C14E12B-BD1D-4924-804F-60CEBEE2E644}" srcOrd="1" destOrd="0" presId="urn:microsoft.com/office/officeart/2005/8/layout/vList2"/>
    <dgm:cxn modelId="{E9968D9F-606F-4C33-9F1A-9DDEA5CCB4F8}" type="presParOf" srcId="{2AA5F5BC-CC1A-4B3E-97C3-2673861EE469}" destId="{9044D319-F5CA-4176-A20F-DFBCB48B77F8}" srcOrd="2" destOrd="0" presId="urn:microsoft.com/office/officeart/2005/8/layout/vList2"/>
    <dgm:cxn modelId="{577C2E42-E119-4B07-BC4E-1B513B84351B}" type="presParOf" srcId="{2AA5F5BC-CC1A-4B3E-97C3-2673861EE469}" destId="{E8605E72-744C-4F42-89E3-D1CAF9901BC4}" srcOrd="3" destOrd="0" presId="urn:microsoft.com/office/officeart/2005/8/layout/vList2"/>
    <dgm:cxn modelId="{8716DF12-6138-445B-B6CF-5887AABDC7BF}" type="presParOf" srcId="{2AA5F5BC-CC1A-4B3E-97C3-2673861EE469}" destId="{E9BC5E9D-90E0-4D94-AD9E-40C9330DA3D7}" srcOrd="4" destOrd="0" presId="urn:microsoft.com/office/officeart/2005/8/layout/vList2"/>
    <dgm:cxn modelId="{7B71EAC3-2B27-405C-8928-50E60FC90654}" type="presParOf" srcId="{2AA5F5BC-CC1A-4B3E-97C3-2673861EE469}" destId="{6928E624-7A8F-4D72-9846-E11BADFCA2AF}" srcOrd="5" destOrd="0" presId="urn:microsoft.com/office/officeart/2005/8/layout/vList2"/>
    <dgm:cxn modelId="{7A826979-181E-4628-B5D6-3EF0A6EAC8F0}" type="presParOf" srcId="{2AA5F5BC-CC1A-4B3E-97C3-2673861EE469}" destId="{9A15C2CC-362E-432C-8E19-3BA14753CABD}" srcOrd="6" destOrd="0" presId="urn:microsoft.com/office/officeart/2005/8/layout/vList2"/>
    <dgm:cxn modelId="{EF244306-6F6C-4198-BFC1-56CE98C2B74C}" type="presParOf" srcId="{2AA5F5BC-CC1A-4B3E-97C3-2673861EE469}" destId="{5D17CFCF-EA90-480D-BE49-CFBA8EB0DC9D}"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65C85-4773-4950-AA33-6838A0560B11}">
      <dsp:nvSpPr>
        <dsp:cNvPr id="0" name=""/>
        <dsp:cNvSpPr/>
      </dsp:nvSpPr>
      <dsp:spPr>
        <a:xfrm>
          <a:off x="0" y="68157"/>
          <a:ext cx="4860539" cy="59962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dirty="0" smtClean="0">
              <a:solidFill>
                <a:schemeClr val="bg1"/>
              </a:solidFill>
            </a:rPr>
            <a:t>Academic</a:t>
          </a:r>
          <a:endParaRPr lang="en-GB" sz="2500" kern="1200" dirty="0">
            <a:solidFill>
              <a:schemeClr val="bg1"/>
            </a:solidFill>
          </a:endParaRPr>
        </a:p>
      </dsp:txBody>
      <dsp:txXfrm>
        <a:off x="29271" y="97428"/>
        <a:ext cx="4801997" cy="541083"/>
      </dsp:txXfrm>
    </dsp:sp>
    <dsp:sp modelId="{6C14E12B-BD1D-4924-804F-60CEBEE2E644}">
      <dsp:nvSpPr>
        <dsp:cNvPr id="0" name=""/>
        <dsp:cNvSpPr/>
      </dsp:nvSpPr>
      <dsp:spPr>
        <a:xfrm>
          <a:off x="0" y="678609"/>
          <a:ext cx="4860539"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322"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GB" sz="2000" kern="1200" dirty="0" smtClean="0"/>
            <a:t>Using sound methods</a:t>
          </a:r>
          <a:endParaRPr lang="en-GB" sz="2000" kern="1200" dirty="0"/>
        </a:p>
      </dsp:txBody>
      <dsp:txXfrm>
        <a:off x="0" y="678609"/>
        <a:ext cx="4860539" cy="414000"/>
      </dsp:txXfrm>
    </dsp:sp>
    <dsp:sp modelId="{9044D319-F5CA-4176-A20F-DFBCB48B77F8}">
      <dsp:nvSpPr>
        <dsp:cNvPr id="0" name=""/>
        <dsp:cNvSpPr/>
      </dsp:nvSpPr>
      <dsp:spPr>
        <a:xfrm>
          <a:off x="0" y="1092609"/>
          <a:ext cx="4860539" cy="599625"/>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dirty="0" smtClean="0">
              <a:solidFill>
                <a:schemeClr val="tx2">
                  <a:lumMod val="20000"/>
                  <a:lumOff val="80000"/>
                </a:schemeClr>
              </a:solidFill>
            </a:rPr>
            <a:t>Health</a:t>
          </a:r>
          <a:endParaRPr lang="en-GB" sz="2500" kern="1200" dirty="0">
            <a:solidFill>
              <a:schemeClr val="tx2">
                <a:lumMod val="20000"/>
                <a:lumOff val="80000"/>
              </a:schemeClr>
            </a:solidFill>
          </a:endParaRPr>
        </a:p>
      </dsp:txBody>
      <dsp:txXfrm>
        <a:off x="29271" y="1121880"/>
        <a:ext cx="4801997" cy="541083"/>
      </dsp:txXfrm>
    </dsp:sp>
    <dsp:sp modelId="{E8605E72-744C-4F42-89E3-D1CAF9901BC4}">
      <dsp:nvSpPr>
        <dsp:cNvPr id="0" name=""/>
        <dsp:cNvSpPr/>
      </dsp:nvSpPr>
      <dsp:spPr>
        <a:xfrm>
          <a:off x="0" y="1692234"/>
          <a:ext cx="4860539"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322"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GB" sz="2000" kern="1200" dirty="0" smtClean="0"/>
            <a:t>Improving health</a:t>
          </a:r>
          <a:endParaRPr lang="en-GB" sz="2000" kern="1200" dirty="0"/>
        </a:p>
      </dsp:txBody>
      <dsp:txXfrm>
        <a:off x="0" y="1692234"/>
        <a:ext cx="4860539" cy="414000"/>
      </dsp:txXfrm>
    </dsp:sp>
    <dsp:sp modelId="{E9BC5E9D-90E0-4D94-AD9E-40C9330DA3D7}">
      <dsp:nvSpPr>
        <dsp:cNvPr id="0" name=""/>
        <dsp:cNvSpPr/>
      </dsp:nvSpPr>
      <dsp:spPr>
        <a:xfrm>
          <a:off x="0" y="2106234"/>
          <a:ext cx="4860539" cy="599625"/>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dirty="0" smtClean="0">
              <a:solidFill>
                <a:schemeClr val="accent2">
                  <a:lumMod val="50000"/>
                </a:schemeClr>
              </a:solidFill>
            </a:rPr>
            <a:t>Science</a:t>
          </a:r>
          <a:endParaRPr lang="en-GB" sz="2500" kern="1200" dirty="0">
            <a:solidFill>
              <a:schemeClr val="accent2">
                <a:lumMod val="50000"/>
              </a:schemeClr>
            </a:solidFill>
          </a:endParaRPr>
        </a:p>
      </dsp:txBody>
      <dsp:txXfrm>
        <a:off x="29271" y="2135505"/>
        <a:ext cx="4801997" cy="541083"/>
      </dsp:txXfrm>
    </dsp:sp>
    <dsp:sp modelId="{6928E624-7A8F-4D72-9846-E11BADFCA2AF}">
      <dsp:nvSpPr>
        <dsp:cNvPr id="0" name=""/>
        <dsp:cNvSpPr/>
      </dsp:nvSpPr>
      <dsp:spPr>
        <a:xfrm>
          <a:off x="0" y="2705859"/>
          <a:ext cx="4860539"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322"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GB" sz="2000" kern="1200" dirty="0" smtClean="0"/>
            <a:t>Innovation &amp; evidence</a:t>
          </a:r>
          <a:endParaRPr lang="en-GB" sz="2000" kern="1200" dirty="0"/>
        </a:p>
      </dsp:txBody>
      <dsp:txXfrm>
        <a:off x="0" y="2705859"/>
        <a:ext cx="4860539" cy="414000"/>
      </dsp:txXfrm>
    </dsp:sp>
    <dsp:sp modelId="{9A15C2CC-362E-432C-8E19-3BA14753CABD}">
      <dsp:nvSpPr>
        <dsp:cNvPr id="0" name=""/>
        <dsp:cNvSpPr/>
      </dsp:nvSpPr>
      <dsp:spPr>
        <a:xfrm>
          <a:off x="0" y="3119859"/>
          <a:ext cx="4860539" cy="59962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dirty="0" smtClean="0">
              <a:solidFill>
                <a:schemeClr val="accent2">
                  <a:lumMod val="50000"/>
                </a:schemeClr>
              </a:solidFill>
            </a:rPr>
            <a:t>Network</a:t>
          </a:r>
          <a:endParaRPr lang="en-GB" sz="2500" kern="1200" dirty="0">
            <a:solidFill>
              <a:schemeClr val="accent2">
                <a:lumMod val="50000"/>
              </a:schemeClr>
            </a:solidFill>
          </a:endParaRPr>
        </a:p>
      </dsp:txBody>
      <dsp:txXfrm>
        <a:off x="29271" y="3149130"/>
        <a:ext cx="4801997" cy="541083"/>
      </dsp:txXfrm>
    </dsp:sp>
    <dsp:sp modelId="{5D17CFCF-EA90-480D-BE49-CFBA8EB0DC9D}">
      <dsp:nvSpPr>
        <dsp:cNvPr id="0" name=""/>
        <dsp:cNvSpPr/>
      </dsp:nvSpPr>
      <dsp:spPr>
        <a:xfrm>
          <a:off x="0" y="3719484"/>
          <a:ext cx="4860539"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322"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GB" sz="2000" kern="1200" dirty="0" smtClean="0"/>
            <a:t>Partnerships and collaborations</a:t>
          </a:r>
          <a:endParaRPr lang="en-GB" sz="2000" kern="1200" dirty="0"/>
        </a:p>
      </dsp:txBody>
      <dsp:txXfrm>
        <a:off x="0" y="3719484"/>
        <a:ext cx="4860539" cy="414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538C19-5575-6343-9C60-9D09D7B47665}" type="datetimeFigureOut">
              <a:rPr lang="en-US" smtClean="0"/>
              <a:t>10/26/17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52A55B-E1BC-3A43-97FF-7DD2E04A9F63}" type="slidenum">
              <a:rPr lang="en-US" smtClean="0"/>
              <a:t>‹#›</a:t>
            </a:fld>
            <a:endParaRPr lang="en-US"/>
          </a:p>
        </p:txBody>
      </p:sp>
    </p:spTree>
    <p:extLst>
      <p:ext uri="{BB962C8B-B14F-4D97-AF65-F5344CB8AC3E}">
        <p14:creationId xmlns:p14="http://schemas.microsoft.com/office/powerpoint/2010/main" val="764127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D3E754-4E9A-45C5-9C00-8E5973DAD5E0}" type="datetimeFigureOut">
              <a:rPr lang="en-GB" smtClean="0"/>
              <a:t>26/10/2017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13EAEF-13C2-4A84-9AD8-C82BAED220F0}" type="slidenum">
              <a:rPr lang="en-GB" smtClean="0"/>
              <a:t>‹#›</a:t>
            </a:fld>
            <a:endParaRPr lang="en-GB"/>
          </a:p>
        </p:txBody>
      </p:sp>
    </p:spTree>
    <p:extLst>
      <p:ext uri="{BB962C8B-B14F-4D97-AF65-F5344CB8AC3E}">
        <p14:creationId xmlns:p14="http://schemas.microsoft.com/office/powerpoint/2010/main" val="1077916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13EAEF-13C2-4A84-9AD8-C82BAED220F0}" type="slidenum">
              <a:rPr lang="en-GB" smtClean="0"/>
              <a:t>1</a:t>
            </a:fld>
            <a:endParaRPr lang="en-GB"/>
          </a:p>
        </p:txBody>
      </p:sp>
    </p:spTree>
    <p:extLst>
      <p:ext uri="{BB962C8B-B14F-4D97-AF65-F5344CB8AC3E}">
        <p14:creationId xmlns:p14="http://schemas.microsoft.com/office/powerpoint/2010/main" val="957683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Describe</a:t>
            </a:r>
            <a:r>
              <a:rPr lang="en-GB" baseline="0" dirty="0" smtClean="0"/>
              <a:t> in generic terms what AHSNs are here to do. See blurb from </a:t>
            </a:r>
            <a:r>
              <a:rPr lang="en-GB" baseline="0" dirty="0" err="1" smtClean="0"/>
              <a:t>comms</a:t>
            </a:r>
            <a:r>
              <a:rPr lang="en-GB" baseline="0" dirty="0" smtClean="0"/>
              <a:t> team for words:</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About AHSNs </a:t>
            </a:r>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As the only bodies that connect NHS and academic organisations, local authorities, the third sector and industry, we are catalysts that create the right conditions to facilitate change across whole health and social care economies, with a clear focus on improving outcomes for patients.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This means we are uniquely placed to identify and spread health innovation at pace and scale; driving the adoption and spread of innovative ideas and technologies across large populations. Although small organisations – which ensures we remain flexible and responsive to emerging opportunities and challenges – we lead large regional networks. Hence our impact rests in our ability to bring people, resources and organisations together quickly, delivering benefits that could not be achieved alone. This Innovation Pathway summarises how AHSNs support the entire innovation life cycle. </a:t>
            </a:r>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7813EAEF-13C2-4A84-9AD8-C82BAED220F0}" type="slidenum">
              <a:rPr lang="en-GB" smtClean="0"/>
              <a:t>2</a:t>
            </a:fld>
            <a:endParaRPr lang="en-GB"/>
          </a:p>
        </p:txBody>
      </p:sp>
    </p:spTree>
    <p:extLst>
      <p:ext uri="{BB962C8B-B14F-4D97-AF65-F5344CB8AC3E}">
        <p14:creationId xmlns:p14="http://schemas.microsoft.com/office/powerpoint/2010/main" val="1524877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 </a:t>
            </a:r>
            <a:r>
              <a:rPr lang="en-GB" sz="1200" kern="1200" dirty="0" err="1" smtClean="0">
                <a:solidFill>
                  <a:schemeClr val="tx1"/>
                </a:solidFill>
                <a:effectLst/>
                <a:latin typeface="+mn-lt"/>
                <a:ea typeface="+mn-ea"/>
                <a:cs typeface="+mn-cs"/>
              </a:rPr>
              <a:t>Himmel</a:t>
            </a:r>
            <a:r>
              <a:rPr lang="en-GB" sz="1200" kern="1200" dirty="0" smtClean="0">
                <a:solidFill>
                  <a:schemeClr val="tx1"/>
                </a:solidFill>
                <a:effectLst/>
                <a:latin typeface="+mn-lt"/>
                <a:ea typeface="+mn-ea"/>
                <a:cs typeface="+mn-cs"/>
              </a:rPr>
              <a:t> W, </a:t>
            </a:r>
            <a:r>
              <a:rPr lang="en-GB" sz="1200" kern="1200" dirty="0" err="1" smtClean="0">
                <a:solidFill>
                  <a:schemeClr val="tx1"/>
                </a:solidFill>
                <a:effectLst/>
                <a:latin typeface="+mn-lt"/>
                <a:ea typeface="+mn-ea"/>
                <a:cs typeface="+mn-cs"/>
              </a:rPr>
              <a:t>Kochen</a:t>
            </a:r>
            <a:r>
              <a:rPr lang="en-GB" sz="1200" kern="1200" dirty="0" smtClean="0">
                <a:solidFill>
                  <a:schemeClr val="tx1"/>
                </a:solidFill>
                <a:effectLst/>
                <a:latin typeface="+mn-lt"/>
                <a:ea typeface="+mn-ea"/>
                <a:cs typeface="+mn-cs"/>
              </a:rPr>
              <a:t> MM, </a:t>
            </a:r>
            <a:r>
              <a:rPr lang="en-GB" sz="1200" kern="1200" dirty="0" err="1" smtClean="0">
                <a:solidFill>
                  <a:schemeClr val="tx1"/>
                </a:solidFill>
                <a:effectLst/>
                <a:latin typeface="+mn-lt"/>
                <a:ea typeface="+mn-ea"/>
                <a:cs typeface="+mn-cs"/>
              </a:rPr>
              <a:t>Sorns</a:t>
            </a:r>
            <a:r>
              <a:rPr lang="en-GB" sz="1200" kern="1200" dirty="0" smtClean="0">
                <a:solidFill>
                  <a:schemeClr val="tx1"/>
                </a:solidFill>
                <a:effectLst/>
                <a:latin typeface="+mn-lt"/>
                <a:ea typeface="+mn-ea"/>
                <a:cs typeface="+mn-cs"/>
              </a:rPr>
              <a:t> U et al Drug changes at the interface between primary and secondary care. International Journal of Clinical Pharmacology and Therapeutics 2004:42; 103-109)</a:t>
            </a:r>
          </a:p>
          <a:p>
            <a:r>
              <a:rPr lang="en-GB" sz="1200" kern="1200" dirty="0" smtClean="0">
                <a:solidFill>
                  <a:schemeClr val="tx1"/>
                </a:solidFill>
                <a:effectLst/>
                <a:latin typeface="+mn-lt"/>
                <a:ea typeface="+mn-ea"/>
                <a:cs typeface="+mn-cs"/>
              </a:rPr>
              <a:t>(2)(Mansur N Weiss A </a:t>
            </a:r>
            <a:r>
              <a:rPr lang="en-GB" sz="1200" kern="1200" dirty="0" err="1" smtClean="0">
                <a:solidFill>
                  <a:schemeClr val="tx1"/>
                </a:solidFill>
                <a:effectLst/>
                <a:latin typeface="+mn-lt"/>
                <a:ea typeface="+mn-ea"/>
                <a:cs typeface="+mn-cs"/>
              </a:rPr>
              <a:t>Beloosesky</a:t>
            </a:r>
            <a:r>
              <a:rPr lang="en-GB" sz="1200" kern="1200" dirty="0" smtClean="0">
                <a:solidFill>
                  <a:schemeClr val="tx1"/>
                </a:solidFill>
                <a:effectLst/>
                <a:latin typeface="+mn-lt"/>
                <a:ea typeface="+mn-ea"/>
                <a:cs typeface="+mn-cs"/>
              </a:rPr>
              <a:t> Y. Relationship of in hospital medication modifications of elderly patients to post discharge medication, adherence and mortality Ann Pharmacotherapy  2008; 42: 783-789)</a:t>
            </a:r>
          </a:p>
          <a:p>
            <a:r>
              <a:rPr lang="en-GB" sz="1200" kern="1200" dirty="0" smtClean="0">
                <a:solidFill>
                  <a:schemeClr val="tx1"/>
                </a:solidFill>
                <a:effectLst/>
                <a:latin typeface="+mn-lt"/>
                <a:ea typeface="+mn-ea"/>
                <a:cs typeface="+mn-cs"/>
              </a:rPr>
              <a:t>(3) </a:t>
            </a:r>
            <a:r>
              <a:rPr lang="en-GB" sz="1200" kern="1200" dirty="0" err="1" smtClean="0">
                <a:solidFill>
                  <a:schemeClr val="tx1"/>
                </a:solidFill>
                <a:effectLst/>
                <a:latin typeface="+mn-lt"/>
                <a:ea typeface="+mn-ea"/>
                <a:cs typeface="+mn-cs"/>
              </a:rPr>
              <a:t>Hesselink</a:t>
            </a:r>
            <a:r>
              <a:rPr lang="en-GB" sz="1200" kern="1200" dirty="0" smtClean="0">
                <a:solidFill>
                  <a:schemeClr val="tx1"/>
                </a:solidFill>
                <a:effectLst/>
                <a:latin typeface="+mn-lt"/>
                <a:ea typeface="+mn-ea"/>
                <a:cs typeface="+mn-cs"/>
              </a:rPr>
              <a:t> G, Schoonhoven L, </a:t>
            </a:r>
            <a:r>
              <a:rPr lang="en-GB" sz="1200" kern="1200" dirty="0" err="1" smtClean="0">
                <a:solidFill>
                  <a:schemeClr val="tx1"/>
                </a:solidFill>
                <a:effectLst/>
                <a:latin typeface="+mn-lt"/>
                <a:ea typeface="+mn-ea"/>
                <a:cs typeface="+mn-cs"/>
              </a:rPr>
              <a:t>Barach</a:t>
            </a:r>
            <a:r>
              <a:rPr lang="en-GB" sz="1200" kern="1200" dirty="0" smtClean="0">
                <a:solidFill>
                  <a:schemeClr val="tx1"/>
                </a:solidFill>
                <a:effectLst/>
                <a:latin typeface="+mn-lt"/>
                <a:ea typeface="+mn-ea"/>
                <a:cs typeface="+mn-cs"/>
              </a:rPr>
              <a:t> P, </a:t>
            </a:r>
            <a:r>
              <a:rPr lang="en-GB" sz="1200" kern="1200" dirty="0" err="1" smtClean="0">
                <a:solidFill>
                  <a:schemeClr val="tx1"/>
                </a:solidFill>
                <a:effectLst/>
                <a:latin typeface="+mn-lt"/>
                <a:ea typeface="+mn-ea"/>
                <a:cs typeface="+mn-cs"/>
              </a:rPr>
              <a:t>Spijker</a:t>
            </a:r>
            <a:r>
              <a:rPr lang="en-GB" sz="1200" kern="1200" dirty="0" smtClean="0">
                <a:solidFill>
                  <a:schemeClr val="tx1"/>
                </a:solidFill>
                <a:effectLst/>
                <a:latin typeface="+mn-lt"/>
                <a:ea typeface="+mn-ea"/>
                <a:cs typeface="+mn-cs"/>
              </a:rPr>
              <a:t> A, </a:t>
            </a:r>
            <a:r>
              <a:rPr lang="en-GB" sz="1200" kern="1200" dirty="0" err="1" smtClean="0">
                <a:solidFill>
                  <a:schemeClr val="tx1"/>
                </a:solidFill>
                <a:effectLst/>
                <a:latin typeface="+mn-lt"/>
                <a:ea typeface="+mn-ea"/>
                <a:cs typeface="+mn-cs"/>
              </a:rPr>
              <a:t>Gademan</a:t>
            </a:r>
            <a:r>
              <a:rPr lang="en-GB" sz="1200" kern="1200" dirty="0" smtClean="0">
                <a:solidFill>
                  <a:schemeClr val="tx1"/>
                </a:solidFill>
                <a:effectLst/>
                <a:latin typeface="+mn-lt"/>
                <a:ea typeface="+mn-ea"/>
                <a:cs typeface="+mn-cs"/>
              </a:rPr>
              <a:t> P; </a:t>
            </a:r>
            <a:r>
              <a:rPr lang="en-GB" sz="1200" kern="1200" dirty="0" err="1" smtClean="0">
                <a:solidFill>
                  <a:schemeClr val="tx1"/>
                </a:solidFill>
                <a:effectLst/>
                <a:latin typeface="+mn-lt"/>
                <a:ea typeface="+mn-ea"/>
                <a:cs typeface="+mn-cs"/>
              </a:rPr>
              <a:t>Kalkman</a:t>
            </a:r>
            <a:r>
              <a:rPr lang="en-GB" sz="1200" kern="1200" dirty="0" smtClean="0">
                <a:solidFill>
                  <a:schemeClr val="tx1"/>
                </a:solidFill>
                <a:effectLst/>
                <a:latin typeface="+mn-lt"/>
                <a:ea typeface="+mn-ea"/>
                <a:cs typeface="+mn-cs"/>
              </a:rPr>
              <a:t> C, </a:t>
            </a:r>
            <a:r>
              <a:rPr lang="en-GB" sz="1200" kern="1200" dirty="0" err="1" smtClean="0">
                <a:solidFill>
                  <a:schemeClr val="tx1"/>
                </a:solidFill>
                <a:effectLst/>
                <a:latin typeface="+mn-lt"/>
                <a:ea typeface="+mn-ea"/>
                <a:cs typeface="+mn-cs"/>
              </a:rPr>
              <a:t>Liefers</a:t>
            </a:r>
            <a:r>
              <a:rPr lang="en-GB" sz="1200" kern="1200" dirty="0" smtClean="0">
                <a:solidFill>
                  <a:schemeClr val="tx1"/>
                </a:solidFill>
                <a:effectLst/>
                <a:latin typeface="+mn-lt"/>
                <a:ea typeface="+mn-ea"/>
                <a:cs typeface="+mn-cs"/>
              </a:rPr>
              <a:t> J, </a:t>
            </a:r>
            <a:r>
              <a:rPr lang="en-GB" sz="1200" kern="1200" dirty="0" err="1" smtClean="0">
                <a:solidFill>
                  <a:schemeClr val="tx1"/>
                </a:solidFill>
                <a:effectLst/>
                <a:latin typeface="+mn-lt"/>
                <a:ea typeface="+mn-ea"/>
                <a:cs typeface="+mn-cs"/>
              </a:rPr>
              <a:t>Vernoonji-Dassen</a:t>
            </a:r>
            <a:r>
              <a:rPr lang="en-GB" sz="1200" kern="1200" dirty="0" smtClean="0">
                <a:solidFill>
                  <a:schemeClr val="tx1"/>
                </a:solidFill>
                <a:effectLst/>
                <a:latin typeface="+mn-lt"/>
                <a:ea typeface="+mn-ea"/>
                <a:cs typeface="+mn-cs"/>
              </a:rPr>
              <a:t> M, </a:t>
            </a:r>
            <a:r>
              <a:rPr lang="en-GB" sz="1200" kern="1200" dirty="0" err="1" smtClean="0">
                <a:solidFill>
                  <a:schemeClr val="tx1"/>
                </a:solidFill>
                <a:effectLst/>
                <a:latin typeface="+mn-lt"/>
                <a:ea typeface="+mn-ea"/>
                <a:cs typeface="+mn-cs"/>
              </a:rPr>
              <a:t>Wollersheim</a:t>
            </a:r>
            <a:r>
              <a:rPr lang="en-GB" sz="1200" kern="1200" dirty="0" smtClean="0">
                <a:solidFill>
                  <a:schemeClr val="tx1"/>
                </a:solidFill>
                <a:effectLst/>
                <a:latin typeface="+mn-lt"/>
                <a:ea typeface="+mn-ea"/>
                <a:cs typeface="+mn-cs"/>
              </a:rPr>
              <a:t> H. Improving patient handovers from hospital to primary care; A systematic review. Ann </a:t>
            </a:r>
            <a:r>
              <a:rPr lang="en-GB" sz="1200" kern="1200" dirty="0" err="1" smtClean="0">
                <a:solidFill>
                  <a:schemeClr val="tx1"/>
                </a:solidFill>
                <a:effectLst/>
                <a:latin typeface="+mn-lt"/>
                <a:ea typeface="+mn-ea"/>
                <a:cs typeface="+mn-cs"/>
              </a:rPr>
              <a:t>Intrn</a:t>
            </a:r>
            <a:r>
              <a:rPr lang="en-GB" sz="1200" kern="1200" dirty="0" smtClean="0">
                <a:solidFill>
                  <a:schemeClr val="tx1"/>
                </a:solidFill>
                <a:effectLst/>
                <a:latin typeface="+mn-lt"/>
                <a:ea typeface="+mn-ea"/>
                <a:cs typeface="+mn-cs"/>
              </a:rPr>
              <a:t> Med 2012; 157: 417-28). </a:t>
            </a:r>
          </a:p>
          <a:p>
            <a:endParaRPr lang="en-GB" dirty="0"/>
          </a:p>
        </p:txBody>
      </p:sp>
      <p:sp>
        <p:nvSpPr>
          <p:cNvPr id="4" name="Slide Number Placeholder 3"/>
          <p:cNvSpPr>
            <a:spLocks noGrp="1"/>
          </p:cNvSpPr>
          <p:nvPr>
            <p:ph type="sldNum" sz="quarter" idx="10"/>
          </p:nvPr>
        </p:nvSpPr>
        <p:spPr/>
        <p:txBody>
          <a:bodyPr/>
          <a:lstStyle/>
          <a:p>
            <a:fld id="{7813EAEF-13C2-4A84-9AD8-C82BAED220F0}" type="slidenum">
              <a:rPr lang="en-GB" smtClean="0"/>
              <a:t>3</a:t>
            </a:fld>
            <a:endParaRPr lang="en-GB"/>
          </a:p>
        </p:txBody>
      </p:sp>
    </p:spTree>
    <p:extLst>
      <p:ext uri="{BB962C8B-B14F-4D97-AF65-F5344CB8AC3E}">
        <p14:creationId xmlns:p14="http://schemas.microsoft.com/office/powerpoint/2010/main" val="654124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Neil</a:t>
            </a:r>
            <a:r>
              <a:rPr lang="en-US" baseline="0" dirty="0" smtClean="0"/>
              <a:t> to add ref and build on</a:t>
            </a:r>
            <a:endParaRPr lang="en-US" dirty="0" smtClean="0"/>
          </a:p>
          <a:p>
            <a:endParaRPr lang="en-GB" dirty="0"/>
          </a:p>
        </p:txBody>
      </p:sp>
      <p:sp>
        <p:nvSpPr>
          <p:cNvPr id="4" name="Slide Number Placeholder 3"/>
          <p:cNvSpPr>
            <a:spLocks noGrp="1"/>
          </p:cNvSpPr>
          <p:nvPr>
            <p:ph type="sldNum" sz="quarter" idx="10"/>
          </p:nvPr>
        </p:nvSpPr>
        <p:spPr/>
        <p:txBody>
          <a:bodyPr/>
          <a:lstStyle/>
          <a:p>
            <a:fld id="{7813EAEF-13C2-4A84-9AD8-C82BAED220F0}" type="slidenum">
              <a:rPr lang="en-GB" smtClean="0"/>
              <a:t>5</a:t>
            </a:fld>
            <a:endParaRPr lang="en-GB"/>
          </a:p>
        </p:txBody>
      </p:sp>
    </p:spTree>
    <p:extLst>
      <p:ext uri="{BB962C8B-B14F-4D97-AF65-F5344CB8AC3E}">
        <p14:creationId xmlns:p14="http://schemas.microsoft.com/office/powerpoint/2010/main" val="2309482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Higher risk patients eligible for reablement but received</a:t>
            </a:r>
            <a:r>
              <a:rPr lang="en-US" baseline="0" dirty="0" smtClean="0"/>
              <a:t> HAO or HAO and CPR. Patients in the CPR group showed fewer admissions</a:t>
            </a:r>
            <a:endParaRPr lang="en-US" dirty="0" smtClean="0"/>
          </a:p>
          <a:p>
            <a:endParaRPr lang="en-GB" dirty="0"/>
          </a:p>
        </p:txBody>
      </p:sp>
      <p:sp>
        <p:nvSpPr>
          <p:cNvPr id="4" name="Slide Number Placeholder 3"/>
          <p:cNvSpPr>
            <a:spLocks noGrp="1"/>
          </p:cNvSpPr>
          <p:nvPr>
            <p:ph type="sldNum" sz="quarter" idx="10"/>
          </p:nvPr>
        </p:nvSpPr>
        <p:spPr/>
        <p:txBody>
          <a:bodyPr/>
          <a:lstStyle/>
          <a:p>
            <a:fld id="{7813EAEF-13C2-4A84-9AD8-C82BAED220F0}" type="slidenum">
              <a:rPr lang="en-GB" smtClean="0"/>
              <a:t>6</a:t>
            </a:fld>
            <a:endParaRPr lang="en-GB"/>
          </a:p>
        </p:txBody>
      </p:sp>
    </p:spTree>
    <p:extLst>
      <p:ext uri="{BB962C8B-B14F-4D97-AF65-F5344CB8AC3E}">
        <p14:creationId xmlns:p14="http://schemas.microsoft.com/office/powerpoint/2010/main" val="1920475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Dorset, the highest performing Pharmacy has received 35 referrals from the hospital in 15 months. Roughly 50% of the referrals result in an NMS not an MUR so Vicki and I have estimated that the burden on MUR activity is just over one per month or a maximum of 20 in a year. </a:t>
            </a:r>
          </a:p>
          <a:p>
            <a:r>
              <a:rPr lang="en-US" sz="1200" b="0" i="0" kern="1200" dirty="0" smtClean="0">
                <a:solidFill>
                  <a:schemeClr val="tx1"/>
                </a:solidFill>
                <a:effectLst/>
                <a:latin typeface="+mn-lt"/>
                <a:ea typeface="+mn-ea"/>
                <a:cs typeface="+mn-cs"/>
              </a:rPr>
              <a:t>Newcastle Hospital which has over 2 years of experience with electronic discharge to community pharmacy makes 120 - 150 referrals per month across the whole of the North East. I have spoken to North Tyne LPC lead for this project, Ann Gunning and she confirmed that for their Pharmacies, it is about 1 referral per month and they result in either an MUR or an NMS. So she said it had had a relatively small impact on the 400 limit for each individual pharmacy.</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We have been advised that the time taken to complete the </a:t>
            </a:r>
            <a:r>
              <a:rPr lang="en-US" sz="1200" b="0" i="0" kern="1200" dirty="0" err="1" smtClean="0">
                <a:solidFill>
                  <a:schemeClr val="tx1"/>
                </a:solidFill>
                <a:effectLst/>
                <a:latin typeface="+mn-lt"/>
                <a:ea typeface="+mn-ea"/>
                <a:cs typeface="+mn-cs"/>
              </a:rPr>
              <a:t>Pharmoutcomes</a:t>
            </a:r>
            <a:r>
              <a:rPr lang="en-US" sz="1200" b="0" i="0" kern="1200" dirty="0" smtClean="0">
                <a:solidFill>
                  <a:schemeClr val="tx1"/>
                </a:solidFill>
                <a:effectLst/>
                <a:latin typeface="+mn-lt"/>
                <a:ea typeface="+mn-ea"/>
                <a:cs typeface="+mn-cs"/>
              </a:rPr>
              <a:t> platform is 2-3 minutes and this was backed up by North Tyne LPC.  </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In Dorset, the highest performing Pharmacy has received 35 referrals from the hospital in 15 months. Roughly 50% of the referrals result in an NMS not an MUR so Vicki and I have estimated that the burden on MUR activity is just over one per month or a maximum of 20 in a year. </a:t>
            </a:r>
          </a:p>
          <a:p>
            <a:r>
              <a:rPr lang="en-US" sz="1200" b="0" i="0" kern="1200" dirty="0" smtClean="0">
                <a:solidFill>
                  <a:schemeClr val="tx1"/>
                </a:solidFill>
                <a:effectLst/>
                <a:latin typeface="+mn-lt"/>
                <a:ea typeface="+mn-ea"/>
                <a:cs typeface="+mn-cs"/>
              </a:rPr>
              <a:t>Newcastle Hospital which has over 2 years of experience with electronic discharge to community pharmacy makes 120 - 150 referrals per month across the whole of the North East. I have spoken to North Tyne LPC lead for this project, Ann Gunning and she confirmed that for their Pharmacies, it is about 1 referral per month and they result in either an MUR or an NMS. So she said it had had a relatively small impact on the 400 limit for each individual pharmacy.</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We have been advised that the time taken to complete the </a:t>
            </a:r>
            <a:r>
              <a:rPr lang="en-US" sz="1200" b="0" i="0" kern="1200" dirty="0" err="1" smtClean="0">
                <a:solidFill>
                  <a:schemeClr val="tx1"/>
                </a:solidFill>
                <a:effectLst/>
                <a:latin typeface="+mn-lt"/>
                <a:ea typeface="+mn-ea"/>
                <a:cs typeface="+mn-cs"/>
              </a:rPr>
              <a:t>Pharmoutcomes</a:t>
            </a:r>
            <a:r>
              <a:rPr lang="en-US" sz="1200" b="0" i="0" kern="1200" dirty="0" smtClean="0">
                <a:solidFill>
                  <a:schemeClr val="tx1"/>
                </a:solidFill>
                <a:effectLst/>
                <a:latin typeface="+mn-lt"/>
                <a:ea typeface="+mn-ea"/>
                <a:cs typeface="+mn-cs"/>
              </a:rPr>
              <a:t> platform is 2-3 minutes and this was backed up by North Tyne LPC.  </a:t>
            </a:r>
          </a:p>
          <a:p>
            <a:endParaRPr lang="en-US" dirty="0" smtClean="0"/>
          </a:p>
          <a:p>
            <a:endParaRPr lang="en-GB" dirty="0"/>
          </a:p>
        </p:txBody>
      </p:sp>
      <p:sp>
        <p:nvSpPr>
          <p:cNvPr id="4" name="Slide Number Placeholder 3"/>
          <p:cNvSpPr>
            <a:spLocks noGrp="1"/>
          </p:cNvSpPr>
          <p:nvPr>
            <p:ph type="sldNum" sz="quarter" idx="10"/>
          </p:nvPr>
        </p:nvSpPr>
        <p:spPr/>
        <p:txBody>
          <a:bodyPr/>
          <a:lstStyle/>
          <a:p>
            <a:fld id="{7813EAEF-13C2-4A84-9AD8-C82BAED220F0}" type="slidenum">
              <a:rPr lang="en-GB" smtClean="0"/>
              <a:t>8</a:t>
            </a:fld>
            <a:endParaRPr lang="en-GB"/>
          </a:p>
        </p:txBody>
      </p:sp>
    </p:spTree>
    <p:extLst>
      <p:ext uri="{BB962C8B-B14F-4D97-AF65-F5344CB8AC3E}">
        <p14:creationId xmlns:p14="http://schemas.microsoft.com/office/powerpoint/2010/main" val="3486680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0"/>
              </a:spcBef>
              <a:spcAft>
                <a:spcPts val="0"/>
              </a:spcAft>
              <a:defRPr/>
            </a:pPr>
            <a:r>
              <a:rPr lang="en-GB" dirty="0" smtClean="0"/>
              <a:t>References</a:t>
            </a:r>
            <a:r>
              <a:rPr lang="en-GB"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rPr>
              <a:t>3. HSCIC, Prescriptions dispensed in the community, England 2003-13, July 2014</a:t>
            </a:r>
            <a:r>
              <a:rPr lang="en-GB" dirty="0" smtClean="0"/>
              <a:t> (http://www.hscic.gov.uk/catalogue/PUB14414/pres-disp-com-eng-2003-13-rep.pdf)</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fontAlgn="auto">
              <a:spcBef>
                <a:spcPts val="0"/>
              </a:spcBef>
              <a:spcAft>
                <a:spcPts val="0"/>
              </a:spcAft>
              <a:defRPr/>
            </a:pPr>
            <a:r>
              <a:rPr lang="en-GB" baseline="0" dirty="0" smtClean="0"/>
              <a:t>4. </a:t>
            </a:r>
            <a:r>
              <a:rPr lang="en-GB" sz="1200" b="0" i="0" u="none" strike="noStrike" kern="1200" dirty="0" smtClean="0">
                <a:solidFill>
                  <a:schemeClr val="tx1"/>
                </a:solidFill>
                <a:effectLst/>
                <a:latin typeface="+mn-lt"/>
                <a:ea typeface="+mn-ea"/>
                <a:cs typeface="+mn-cs"/>
              </a:rPr>
              <a:t>NHS Choices, Prescriptions '1 in 20 has an error', 2012</a:t>
            </a:r>
            <a:r>
              <a:rPr lang="en-GB" dirty="0" smtClean="0"/>
              <a:t> (http://www.nhs.uk/news/2012/05may/Pages/gmc-medication-prescribing-errors-report.aspx)</a:t>
            </a:r>
          </a:p>
          <a:p>
            <a:pPr fontAlgn="auto">
              <a:spcBef>
                <a:spcPts val="0"/>
              </a:spcBef>
              <a:spcAft>
                <a:spcPts val="0"/>
              </a:spcAft>
              <a:defRPr/>
            </a:pPr>
            <a:endParaRPr lang="en-GB" dirty="0" smtClean="0"/>
          </a:p>
          <a:p>
            <a:pPr fontAlgn="auto">
              <a:spcBef>
                <a:spcPts val="0"/>
              </a:spcBef>
              <a:spcAft>
                <a:spcPts val="0"/>
              </a:spcAft>
              <a:defRPr/>
            </a:pPr>
            <a:r>
              <a:rPr lang="en-GB" dirty="0" smtClean="0"/>
              <a:t>5. University of Nottingham, Prescribing Safety and Overview of PINCER, September 2014 (https://www.nottingham.ac.uk/primis/documents/pptsforum2014/prescribingsafetypincertonyaverysarahrodgers.pdf</a:t>
            </a:r>
          </a:p>
          <a:p>
            <a:pPr fontAlgn="auto">
              <a:spcBef>
                <a:spcPts val="0"/>
              </a:spcBef>
              <a:spcAft>
                <a:spcPts val="0"/>
              </a:spcAft>
              <a:defRPr/>
            </a:pPr>
            <a:endParaRPr lang="en-GB" dirty="0" smtClean="0"/>
          </a:p>
          <a:p>
            <a:pPr fontAlgn="auto">
              <a:spcBef>
                <a:spcPts val="0"/>
              </a:spcBef>
              <a:spcAft>
                <a:spcPts val="0"/>
              </a:spcAft>
              <a:defRPr/>
            </a:pPr>
            <a:r>
              <a:rPr lang="en-GB" dirty="0" smtClean="0"/>
              <a:t>https://www.frontier-economics.com/documents/2014/10/exploring-the-costs-of-unsafe-care-in-the-nhs-frontier-report-2-2-2-2.pdf</a:t>
            </a:r>
            <a:endParaRPr lang="en-GB" dirty="0"/>
          </a:p>
        </p:txBody>
      </p:sp>
      <p:sp>
        <p:nvSpPr>
          <p:cNvPr id="4" name="Slide Number Placeholder 3"/>
          <p:cNvSpPr>
            <a:spLocks noGrp="1"/>
          </p:cNvSpPr>
          <p:nvPr>
            <p:ph type="sldNum" sz="quarter" idx="10"/>
          </p:nvPr>
        </p:nvSpPr>
        <p:spPr/>
        <p:txBody>
          <a:bodyPr/>
          <a:lstStyle/>
          <a:p>
            <a:fld id="{7813EAEF-13C2-4A84-9AD8-C82BAED220F0}" type="slidenum">
              <a:rPr lang="en-GB" smtClean="0"/>
              <a:t>10</a:t>
            </a:fld>
            <a:endParaRPr lang="en-GB"/>
          </a:p>
        </p:txBody>
      </p:sp>
    </p:spTree>
    <p:extLst>
      <p:ext uri="{BB962C8B-B14F-4D97-AF65-F5344CB8AC3E}">
        <p14:creationId xmlns:p14="http://schemas.microsoft.com/office/powerpoint/2010/main" val="4004528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8" name="Picture 7" descr="PPT_Master_Cover_Blan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96294" cy="6903216"/>
          </a:xfrm>
          <a:prstGeom prst="rect">
            <a:avLst/>
          </a:prstGeom>
        </p:spPr>
      </p:pic>
      <p:sp>
        <p:nvSpPr>
          <p:cNvPr id="3" name="Subtitle 2"/>
          <p:cNvSpPr>
            <a:spLocks noGrp="1"/>
          </p:cNvSpPr>
          <p:nvPr>
            <p:ph type="subTitle" idx="1"/>
          </p:nvPr>
        </p:nvSpPr>
        <p:spPr>
          <a:xfrm>
            <a:off x="5592482" y="3303494"/>
            <a:ext cx="3402106" cy="1074271"/>
          </a:xfrm>
        </p:spPr>
        <p:txBody>
          <a:bodyPr>
            <a:normAutofit/>
          </a:bodyPr>
          <a:lstStyle>
            <a:lvl1pPr marL="0" indent="0" algn="l">
              <a:buNone/>
              <a:defRPr sz="2800"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p>
        </p:txBody>
      </p:sp>
    </p:spTree>
    <p:extLst>
      <p:ext uri="{BB962C8B-B14F-4D97-AF65-F5344CB8AC3E}">
        <p14:creationId xmlns:p14="http://schemas.microsoft.com/office/powerpoint/2010/main" val="223410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0768" y="3780118"/>
            <a:ext cx="4110230" cy="3085352"/>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Slide Number Placeholder 5"/>
          <p:cNvSpPr>
            <a:spLocks noGrp="1"/>
          </p:cNvSpPr>
          <p:nvPr>
            <p:ph type="sldNum" sz="quarter" idx="12"/>
          </p:nvPr>
        </p:nvSpPr>
        <p:spPr>
          <a:xfrm>
            <a:off x="59574" y="6454401"/>
            <a:ext cx="528918" cy="365125"/>
          </a:xfrm>
        </p:spPr>
        <p:txBody>
          <a:bodyPr/>
          <a:lstStyle>
            <a:lvl1pPr algn="l">
              <a:defRPr/>
            </a:lvl1pPr>
          </a:lstStyle>
          <a:p>
            <a:fld id="{E9DDA171-260C-0F44-A587-2BA160AB8366}" type="slidenum">
              <a:rPr lang="en-US" smtClean="0"/>
              <a:pPr/>
              <a:t>‹#›</a:t>
            </a:fld>
            <a:endParaRPr lang="en-US" dirty="0"/>
          </a:p>
        </p:txBody>
      </p:sp>
    </p:spTree>
    <p:extLst>
      <p:ext uri="{BB962C8B-B14F-4D97-AF65-F5344CB8AC3E}">
        <p14:creationId xmlns:p14="http://schemas.microsoft.com/office/powerpoint/2010/main" val="2370415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0768" y="3780118"/>
            <a:ext cx="4110230" cy="3085352"/>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Slide Number Placeholder 5"/>
          <p:cNvSpPr>
            <a:spLocks noGrp="1"/>
          </p:cNvSpPr>
          <p:nvPr>
            <p:ph type="sldNum" sz="quarter" idx="12"/>
          </p:nvPr>
        </p:nvSpPr>
        <p:spPr>
          <a:xfrm>
            <a:off x="59574" y="6454401"/>
            <a:ext cx="528918" cy="365125"/>
          </a:xfrm>
        </p:spPr>
        <p:txBody>
          <a:bodyPr/>
          <a:lstStyle>
            <a:lvl1pPr algn="l">
              <a:defRPr/>
            </a:lvl1pPr>
          </a:lstStyle>
          <a:p>
            <a:fld id="{E9DDA171-260C-0F44-A587-2BA160AB8366}" type="slidenum">
              <a:rPr lang="en-US" smtClean="0"/>
              <a:pPr/>
              <a:t>‹#›</a:t>
            </a:fld>
            <a:endParaRPr lang="en-US" dirty="0"/>
          </a:p>
        </p:txBody>
      </p:sp>
    </p:spTree>
    <p:extLst>
      <p:ext uri="{BB962C8B-B14F-4D97-AF65-F5344CB8AC3E}">
        <p14:creationId xmlns:p14="http://schemas.microsoft.com/office/powerpoint/2010/main" val="2725847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pic>
        <p:nvPicPr>
          <p:cNvPr id="7" name="Picture 6" descr="PPT_Master_Intr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72921"/>
          </a:xfrm>
          <a:prstGeom prst="rect">
            <a:avLst/>
          </a:prstGeom>
        </p:spPr>
      </p:pic>
      <p:sp>
        <p:nvSpPr>
          <p:cNvPr id="3" name="Content Placeholder 2"/>
          <p:cNvSpPr>
            <a:spLocks noGrp="1"/>
          </p:cNvSpPr>
          <p:nvPr>
            <p:ph idx="1" hasCustomPrompt="1"/>
          </p:nvPr>
        </p:nvSpPr>
        <p:spPr>
          <a:xfrm>
            <a:off x="3796553" y="1323791"/>
            <a:ext cx="5153212" cy="2859739"/>
          </a:xfrm>
        </p:spPr>
        <p:txBody>
          <a:bodyPr/>
          <a:lstStyle>
            <a:lvl1pPr marL="0" indent="0">
              <a:buNone/>
              <a:defRPr baseline="0">
                <a:solidFill>
                  <a:schemeClr val="bg1"/>
                </a:solidFill>
              </a:defRPr>
            </a:lvl1pPr>
            <a:lvl2pPr marL="457200" indent="0">
              <a:buNone/>
              <a:defRPr>
                <a:solidFill>
                  <a:schemeClr val="bg1"/>
                </a:solidFill>
              </a:defRPr>
            </a:lvl2pPr>
            <a:lvl3pPr>
              <a:defRPr baseline="0">
                <a:solidFill>
                  <a:schemeClr val="bg1"/>
                </a:solidFill>
              </a:defRPr>
            </a:lvl3pPr>
            <a:lvl4pPr>
              <a:defRPr>
                <a:solidFill>
                  <a:schemeClr val="bg1"/>
                </a:solidFill>
              </a:defRPr>
            </a:lvl4pPr>
            <a:lvl5pPr>
              <a:defRPr>
                <a:solidFill>
                  <a:schemeClr val="bg1"/>
                </a:solidFill>
              </a:defRPr>
            </a:lvl5pPr>
          </a:lstStyle>
          <a:p>
            <a:pPr lvl="0"/>
            <a:r>
              <a:rPr lang="en-GB" dirty="0" smtClean="0"/>
              <a:t>Click to edit content page</a:t>
            </a:r>
          </a:p>
          <a:p>
            <a:pPr lvl="2"/>
            <a:r>
              <a:rPr lang="en-GB" dirty="0" smtClean="0"/>
              <a:t>Content page </a:t>
            </a:r>
          </a:p>
          <a:p>
            <a:pPr lvl="2"/>
            <a:r>
              <a:rPr lang="en-GB" dirty="0" smtClean="0"/>
              <a:t>Content page</a:t>
            </a:r>
          </a:p>
          <a:p>
            <a:pPr lvl="2"/>
            <a:r>
              <a:rPr lang="en-GB" dirty="0" smtClean="0"/>
              <a:t>Content page</a:t>
            </a:r>
          </a:p>
          <a:p>
            <a:pPr lvl="2"/>
            <a:r>
              <a:rPr lang="en-GB" dirty="0" smtClean="0"/>
              <a:t>Content page</a:t>
            </a:r>
          </a:p>
          <a:p>
            <a:pPr lvl="2"/>
            <a:r>
              <a:rPr lang="en-GB" dirty="0" smtClean="0"/>
              <a:t>Content page</a:t>
            </a:r>
          </a:p>
        </p:txBody>
      </p:sp>
    </p:spTree>
    <p:extLst>
      <p:ext uri="{BB962C8B-B14F-4D97-AF65-F5344CB8AC3E}">
        <p14:creationId xmlns:p14="http://schemas.microsoft.com/office/powerpoint/2010/main" val="303124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LANK FOOTER LOGO - TAUPE">
    <p:spTree>
      <p:nvGrpSpPr>
        <p:cNvPr id="1" name=""/>
        <p:cNvGrpSpPr/>
        <p:nvPr/>
      </p:nvGrpSpPr>
      <p:grpSpPr>
        <a:xfrm>
          <a:off x="0" y="0"/>
          <a:ext cx="0" cy="0"/>
          <a:chOff x="0" y="0"/>
          <a:chExt cx="0" cy="0"/>
        </a:xfrm>
      </p:grpSpPr>
      <p:pic>
        <p:nvPicPr>
          <p:cNvPr id="7" name="Picture 6" descr="PPT_Master_Content_Taup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90530" y="3817471"/>
            <a:ext cx="4060471" cy="3048000"/>
          </a:xfrm>
          <a:prstGeom prst="rect">
            <a:avLst/>
          </a:prstGeom>
        </p:spPr>
      </p:pic>
      <p:sp>
        <p:nvSpPr>
          <p:cNvPr id="2" name="Title 1"/>
          <p:cNvSpPr>
            <a:spLocks noGrp="1"/>
          </p:cNvSpPr>
          <p:nvPr>
            <p:ph type="title"/>
          </p:nvPr>
        </p:nvSpPr>
        <p:spPr>
          <a:xfrm>
            <a:off x="722313" y="2696138"/>
            <a:ext cx="7772400" cy="1362075"/>
          </a:xfrm>
        </p:spPr>
        <p:txBody>
          <a:bodyPr anchor="t"/>
          <a:lstStyle>
            <a:lvl1pPr algn="l">
              <a:defRPr sz="4000" b="1" cap="all"/>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11137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6" name="Slide Number Placeholder 5"/>
          <p:cNvSpPr>
            <a:spLocks noGrp="1"/>
          </p:cNvSpPr>
          <p:nvPr>
            <p:ph type="sldNum" sz="quarter" idx="12"/>
          </p:nvPr>
        </p:nvSpPr>
        <p:spPr>
          <a:xfrm>
            <a:off x="59574" y="6454401"/>
            <a:ext cx="528918" cy="365125"/>
          </a:xfrm>
        </p:spPr>
        <p:txBody>
          <a:bodyPr/>
          <a:lstStyle>
            <a:lvl1pPr algn="l">
              <a:defRPr/>
            </a:lvl1pPr>
          </a:lstStyle>
          <a:p>
            <a:fld id="{E9DDA171-260C-0F44-A587-2BA160AB8366}" type="slidenum">
              <a:rPr lang="en-US" smtClean="0"/>
              <a:pPr/>
              <a:t>‹#›</a:t>
            </a:fld>
            <a:endParaRPr lang="en-US" dirty="0"/>
          </a:p>
        </p:txBody>
      </p:sp>
    </p:spTree>
    <p:extLst>
      <p:ext uri="{BB962C8B-B14F-4D97-AF65-F5344CB8AC3E}">
        <p14:creationId xmlns:p14="http://schemas.microsoft.com/office/powerpoint/2010/main" val="683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BLANK FOOTER LOGO - TEAL">
    <p:spTree>
      <p:nvGrpSpPr>
        <p:cNvPr id="1" name=""/>
        <p:cNvGrpSpPr/>
        <p:nvPr/>
      </p:nvGrpSpPr>
      <p:grpSpPr>
        <a:xfrm>
          <a:off x="0" y="0"/>
          <a:ext cx="0" cy="0"/>
          <a:chOff x="0" y="0"/>
          <a:chExt cx="0" cy="0"/>
        </a:xfrm>
      </p:grpSpPr>
      <p:pic>
        <p:nvPicPr>
          <p:cNvPr id="8" name="Picture 7" descr="PPT_Master_Content_tea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1191" y="3795059"/>
            <a:ext cx="4100279" cy="3077882"/>
          </a:xfrm>
          <a:prstGeom prst="rect">
            <a:avLst/>
          </a:prstGeom>
        </p:spPr>
      </p:pic>
      <p:sp>
        <p:nvSpPr>
          <p:cNvPr id="2" name="Title 1"/>
          <p:cNvSpPr>
            <a:spLocks noGrp="1"/>
          </p:cNvSpPr>
          <p:nvPr>
            <p:ph type="title"/>
          </p:nvPr>
        </p:nvSpPr>
        <p:spPr>
          <a:xfrm>
            <a:off x="722313" y="2696138"/>
            <a:ext cx="7772400" cy="1362075"/>
          </a:xfrm>
        </p:spPr>
        <p:txBody>
          <a:bodyPr anchor="t"/>
          <a:lstStyle>
            <a:lvl1pPr algn="l">
              <a:defRPr sz="4000" b="1" cap="all"/>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11137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6" name="Slide Number Placeholder 5"/>
          <p:cNvSpPr>
            <a:spLocks noGrp="1"/>
          </p:cNvSpPr>
          <p:nvPr>
            <p:ph type="sldNum" sz="quarter" idx="12"/>
          </p:nvPr>
        </p:nvSpPr>
        <p:spPr>
          <a:xfrm>
            <a:off x="59574" y="6454401"/>
            <a:ext cx="528918" cy="365125"/>
          </a:xfrm>
        </p:spPr>
        <p:txBody>
          <a:bodyPr/>
          <a:lstStyle>
            <a:lvl1pPr algn="l">
              <a:defRPr/>
            </a:lvl1pPr>
          </a:lstStyle>
          <a:p>
            <a:fld id="{E9DDA171-260C-0F44-A587-2BA160AB8366}" type="slidenum">
              <a:rPr lang="en-US" smtClean="0"/>
              <a:pPr/>
              <a:t>‹#›</a:t>
            </a:fld>
            <a:endParaRPr lang="en-US" dirty="0"/>
          </a:p>
        </p:txBody>
      </p:sp>
    </p:spTree>
    <p:extLst>
      <p:ext uri="{BB962C8B-B14F-4D97-AF65-F5344CB8AC3E}">
        <p14:creationId xmlns:p14="http://schemas.microsoft.com/office/powerpoint/2010/main" val="299185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BLANK FOOTER LOGO - PURPLE">
    <p:spTree>
      <p:nvGrpSpPr>
        <p:cNvPr id="1" name=""/>
        <p:cNvGrpSpPr/>
        <p:nvPr/>
      </p:nvGrpSpPr>
      <p:grpSpPr>
        <a:xfrm>
          <a:off x="0" y="0"/>
          <a:ext cx="0" cy="0"/>
          <a:chOff x="0" y="0"/>
          <a:chExt cx="0" cy="0"/>
        </a:xfrm>
      </p:grpSpPr>
      <p:pic>
        <p:nvPicPr>
          <p:cNvPr id="7" name="Picture 6" descr="PPT_Master_Content_purp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2642" y="3727824"/>
            <a:ext cx="4188358" cy="3143999"/>
          </a:xfrm>
          <a:prstGeom prst="rect">
            <a:avLst/>
          </a:prstGeom>
        </p:spPr>
      </p:pic>
      <p:sp>
        <p:nvSpPr>
          <p:cNvPr id="2" name="Title 1"/>
          <p:cNvSpPr>
            <a:spLocks noGrp="1"/>
          </p:cNvSpPr>
          <p:nvPr>
            <p:ph type="title"/>
          </p:nvPr>
        </p:nvSpPr>
        <p:spPr>
          <a:xfrm>
            <a:off x="722313" y="2696138"/>
            <a:ext cx="7772400" cy="1362075"/>
          </a:xfrm>
        </p:spPr>
        <p:txBody>
          <a:bodyPr anchor="t"/>
          <a:lstStyle>
            <a:lvl1pPr algn="l">
              <a:defRPr sz="4000" b="1" cap="all"/>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11137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6" name="Slide Number Placeholder 5"/>
          <p:cNvSpPr>
            <a:spLocks noGrp="1"/>
          </p:cNvSpPr>
          <p:nvPr>
            <p:ph type="sldNum" sz="quarter" idx="12"/>
          </p:nvPr>
        </p:nvSpPr>
        <p:spPr>
          <a:xfrm>
            <a:off x="59574" y="6454401"/>
            <a:ext cx="528918" cy="365125"/>
          </a:xfrm>
        </p:spPr>
        <p:txBody>
          <a:bodyPr/>
          <a:lstStyle>
            <a:lvl1pPr algn="l">
              <a:defRPr/>
            </a:lvl1pPr>
          </a:lstStyle>
          <a:p>
            <a:fld id="{E9DDA171-260C-0F44-A587-2BA160AB8366}" type="slidenum">
              <a:rPr lang="en-US" smtClean="0"/>
              <a:pPr/>
              <a:t>‹#›</a:t>
            </a:fld>
            <a:endParaRPr lang="en-US" dirty="0"/>
          </a:p>
        </p:txBody>
      </p:sp>
    </p:spTree>
    <p:extLst>
      <p:ext uri="{BB962C8B-B14F-4D97-AF65-F5344CB8AC3E}">
        <p14:creationId xmlns:p14="http://schemas.microsoft.com/office/powerpoint/2010/main" val="1900718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3_BLANK FOOTER LOGO - BLUE">
    <p:spTree>
      <p:nvGrpSpPr>
        <p:cNvPr id="1" name=""/>
        <p:cNvGrpSpPr/>
        <p:nvPr/>
      </p:nvGrpSpPr>
      <p:grpSpPr>
        <a:xfrm>
          <a:off x="0" y="0"/>
          <a:ext cx="0" cy="0"/>
          <a:chOff x="0" y="0"/>
          <a:chExt cx="0" cy="0"/>
        </a:xfrm>
      </p:grpSpPr>
      <p:pic>
        <p:nvPicPr>
          <p:cNvPr id="8" name="Picture 7" descr="PPT_Master_Content_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1343" y="3690471"/>
            <a:ext cx="4229657" cy="3175000"/>
          </a:xfrm>
          <a:prstGeom prst="rect">
            <a:avLst/>
          </a:prstGeom>
        </p:spPr>
      </p:pic>
      <p:sp>
        <p:nvSpPr>
          <p:cNvPr id="2" name="Title 1"/>
          <p:cNvSpPr>
            <a:spLocks noGrp="1"/>
          </p:cNvSpPr>
          <p:nvPr>
            <p:ph type="title"/>
          </p:nvPr>
        </p:nvSpPr>
        <p:spPr>
          <a:xfrm>
            <a:off x="722313" y="2696138"/>
            <a:ext cx="7772400" cy="1362075"/>
          </a:xfrm>
        </p:spPr>
        <p:txBody>
          <a:bodyPr anchor="t"/>
          <a:lstStyle>
            <a:lvl1pPr algn="l">
              <a:defRPr sz="4000" b="1" cap="all"/>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11137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6" name="Slide Number Placeholder 5"/>
          <p:cNvSpPr>
            <a:spLocks noGrp="1"/>
          </p:cNvSpPr>
          <p:nvPr>
            <p:ph type="sldNum" sz="quarter" idx="12"/>
          </p:nvPr>
        </p:nvSpPr>
        <p:spPr>
          <a:xfrm>
            <a:off x="59574" y="6454401"/>
            <a:ext cx="528918" cy="365125"/>
          </a:xfrm>
        </p:spPr>
        <p:txBody>
          <a:bodyPr/>
          <a:lstStyle>
            <a:lvl1pPr algn="l">
              <a:defRPr/>
            </a:lvl1pPr>
          </a:lstStyle>
          <a:p>
            <a:fld id="{E9DDA171-260C-0F44-A587-2BA160AB8366}" type="slidenum">
              <a:rPr lang="en-US" smtClean="0"/>
              <a:pPr/>
              <a:t>‹#›</a:t>
            </a:fld>
            <a:endParaRPr lang="en-US" dirty="0"/>
          </a:p>
        </p:txBody>
      </p:sp>
    </p:spTree>
    <p:extLst>
      <p:ext uri="{BB962C8B-B14F-4D97-AF65-F5344CB8AC3E}">
        <p14:creationId xmlns:p14="http://schemas.microsoft.com/office/powerpoint/2010/main" val="234582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BLANK FOOTER LOGO - YELLOW">
    <p:spTree>
      <p:nvGrpSpPr>
        <p:cNvPr id="1" name=""/>
        <p:cNvGrpSpPr/>
        <p:nvPr/>
      </p:nvGrpSpPr>
      <p:grpSpPr>
        <a:xfrm>
          <a:off x="0" y="0"/>
          <a:ext cx="0" cy="0"/>
          <a:chOff x="0" y="0"/>
          <a:chExt cx="0" cy="0"/>
        </a:xfrm>
      </p:grpSpPr>
      <p:pic>
        <p:nvPicPr>
          <p:cNvPr id="7" name="Picture 6" descr="PPT_Master_Content_yello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0768" y="3780118"/>
            <a:ext cx="4110231" cy="3085352"/>
          </a:xfrm>
          <a:prstGeom prst="rect">
            <a:avLst/>
          </a:prstGeom>
        </p:spPr>
      </p:pic>
      <p:sp>
        <p:nvSpPr>
          <p:cNvPr id="2" name="Title 1"/>
          <p:cNvSpPr>
            <a:spLocks noGrp="1"/>
          </p:cNvSpPr>
          <p:nvPr>
            <p:ph type="title"/>
          </p:nvPr>
        </p:nvSpPr>
        <p:spPr>
          <a:xfrm>
            <a:off x="722313" y="2696138"/>
            <a:ext cx="7772400" cy="1362075"/>
          </a:xfrm>
        </p:spPr>
        <p:txBody>
          <a:bodyPr anchor="t"/>
          <a:lstStyle>
            <a:lvl1pPr algn="l">
              <a:defRPr sz="4000" b="1" cap="all"/>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11137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6" name="Slide Number Placeholder 5"/>
          <p:cNvSpPr>
            <a:spLocks noGrp="1"/>
          </p:cNvSpPr>
          <p:nvPr>
            <p:ph type="sldNum" sz="quarter" idx="12"/>
          </p:nvPr>
        </p:nvSpPr>
        <p:spPr>
          <a:xfrm>
            <a:off x="59574" y="6454401"/>
            <a:ext cx="528918" cy="365125"/>
          </a:xfrm>
        </p:spPr>
        <p:txBody>
          <a:bodyPr/>
          <a:lstStyle>
            <a:lvl1pPr algn="l">
              <a:defRPr/>
            </a:lvl1pPr>
          </a:lstStyle>
          <a:p>
            <a:fld id="{E9DDA171-260C-0F44-A587-2BA160AB8366}" type="slidenum">
              <a:rPr lang="en-US" smtClean="0"/>
              <a:pPr/>
              <a:t>‹#›</a:t>
            </a:fld>
            <a:endParaRPr lang="en-US" dirty="0"/>
          </a:p>
        </p:txBody>
      </p:sp>
    </p:spTree>
    <p:extLst>
      <p:ext uri="{BB962C8B-B14F-4D97-AF65-F5344CB8AC3E}">
        <p14:creationId xmlns:p14="http://schemas.microsoft.com/office/powerpoint/2010/main" val="2786055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5_BLANK FOOTER LOGO - LIGHT GRE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0768" y="3780118"/>
            <a:ext cx="4110230" cy="3085352"/>
          </a:xfrm>
          <a:prstGeom prst="rect">
            <a:avLst/>
          </a:prstGeom>
        </p:spPr>
      </p:pic>
      <p:sp>
        <p:nvSpPr>
          <p:cNvPr id="2" name="Title 1"/>
          <p:cNvSpPr>
            <a:spLocks noGrp="1"/>
          </p:cNvSpPr>
          <p:nvPr>
            <p:ph type="title"/>
          </p:nvPr>
        </p:nvSpPr>
        <p:spPr>
          <a:xfrm>
            <a:off x="722313" y="2696138"/>
            <a:ext cx="7772400" cy="1362075"/>
          </a:xfrm>
        </p:spPr>
        <p:txBody>
          <a:bodyPr anchor="t"/>
          <a:lstStyle>
            <a:lvl1pPr algn="l">
              <a:defRPr sz="4000" b="1" cap="all"/>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11137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6" name="Slide Number Placeholder 5"/>
          <p:cNvSpPr>
            <a:spLocks noGrp="1"/>
          </p:cNvSpPr>
          <p:nvPr>
            <p:ph type="sldNum" sz="quarter" idx="12"/>
          </p:nvPr>
        </p:nvSpPr>
        <p:spPr>
          <a:xfrm>
            <a:off x="59574" y="6454401"/>
            <a:ext cx="528918" cy="365125"/>
          </a:xfrm>
        </p:spPr>
        <p:txBody>
          <a:bodyPr/>
          <a:lstStyle>
            <a:lvl1pPr algn="l">
              <a:defRPr/>
            </a:lvl1pPr>
          </a:lstStyle>
          <a:p>
            <a:fld id="{E9DDA171-260C-0F44-A587-2BA160AB8366}" type="slidenum">
              <a:rPr lang="en-US" smtClean="0"/>
              <a:pPr/>
              <a:t>‹#›</a:t>
            </a:fld>
            <a:endParaRPr lang="en-US" dirty="0"/>
          </a:p>
        </p:txBody>
      </p:sp>
    </p:spTree>
    <p:extLst>
      <p:ext uri="{BB962C8B-B14F-4D97-AF65-F5344CB8AC3E}">
        <p14:creationId xmlns:p14="http://schemas.microsoft.com/office/powerpoint/2010/main" val="292049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0768" y="3780118"/>
            <a:ext cx="4110230" cy="3085352"/>
          </a:xfrm>
          <a:prstGeom prst="rect">
            <a:avLst/>
          </a:prstGeom>
        </p:spPr>
      </p:pic>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 name="Slide Number Placeholder 5"/>
          <p:cNvSpPr txBox="1">
            <a:spLocks/>
          </p:cNvSpPr>
          <p:nvPr userDrawn="1"/>
        </p:nvSpPr>
        <p:spPr>
          <a:xfrm>
            <a:off x="59574" y="6454401"/>
            <a:ext cx="52891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9DDA171-260C-0F44-A587-2BA160AB8366}" type="slidenum">
              <a:rPr lang="en-US" smtClean="0"/>
              <a:pPr/>
              <a:t>‹#›</a:t>
            </a:fld>
            <a:endParaRPr lang="en-US" dirty="0"/>
          </a:p>
        </p:txBody>
      </p:sp>
    </p:spTree>
    <p:extLst>
      <p:ext uri="{BB962C8B-B14F-4D97-AF65-F5344CB8AC3E}">
        <p14:creationId xmlns:p14="http://schemas.microsoft.com/office/powerpoint/2010/main" val="28955127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87A56-C4A3-5E49-90F4-951D04AA0610}" type="datetimeFigureOut">
              <a:rPr lang="en-US" smtClean="0"/>
              <a:t>10/26/17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DA171-260C-0F44-A587-2BA160AB8366}" type="slidenum">
              <a:rPr lang="en-US" smtClean="0"/>
              <a:t>‹#›</a:t>
            </a:fld>
            <a:endParaRPr lang="en-US"/>
          </a:p>
        </p:txBody>
      </p:sp>
    </p:spTree>
    <p:extLst>
      <p:ext uri="{BB962C8B-B14F-4D97-AF65-F5344CB8AC3E}">
        <p14:creationId xmlns:p14="http://schemas.microsoft.com/office/powerpoint/2010/main" val="2081520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64" r:id="rId8"/>
    <p:sldLayoutId id="2147483653" r:id="rId9"/>
    <p:sldLayoutId id="2147483656" r:id="rId10"/>
    <p:sldLayoutId id="214748365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tiff"/><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tiff"/><Relationship Id="rId7" Type="http://schemas.openxmlformats.org/officeDocument/2006/relationships/image" Target="../media/image17.jpeg"/><Relationship Id="rId8"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08" y="906308"/>
            <a:ext cx="2856758" cy="874752"/>
          </a:xfrm>
          <a:prstGeom prst="rect">
            <a:avLst/>
          </a:prstGeom>
        </p:spPr>
      </p:pic>
      <p:sp>
        <p:nvSpPr>
          <p:cNvPr id="5" name="Rectangle 4"/>
          <p:cNvSpPr/>
          <p:nvPr/>
        </p:nvSpPr>
        <p:spPr>
          <a:xfrm>
            <a:off x="285008" y="2179559"/>
            <a:ext cx="7517080" cy="1077218"/>
          </a:xfrm>
          <a:prstGeom prst="rect">
            <a:avLst/>
          </a:prstGeom>
        </p:spPr>
        <p:txBody>
          <a:bodyPr wrap="square">
            <a:spAutoFit/>
          </a:bodyPr>
          <a:lstStyle/>
          <a:p>
            <a:r>
              <a:rPr lang="en-GB" sz="3200" b="1" dirty="0"/>
              <a:t>Medicines Optimisation</a:t>
            </a:r>
          </a:p>
          <a:p>
            <a:r>
              <a:rPr lang="en-GB" sz="3200" b="1" dirty="0" smtClean="0"/>
              <a:t>Transfer of Care Around Medicines TCAM</a:t>
            </a:r>
            <a:endParaRPr lang="en-GB" sz="3200" dirty="0"/>
          </a:p>
        </p:txBody>
      </p:sp>
      <p:sp>
        <p:nvSpPr>
          <p:cNvPr id="6" name="Content Placeholder 1"/>
          <p:cNvSpPr txBox="1">
            <a:spLocks/>
          </p:cNvSpPr>
          <p:nvPr/>
        </p:nvSpPr>
        <p:spPr>
          <a:xfrm>
            <a:off x="3505200" y="3521813"/>
            <a:ext cx="5436919" cy="1430197"/>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1" kern="1200" baseline="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dirty="0"/>
              <a:t>Wessex AHSN </a:t>
            </a:r>
            <a:endParaRPr lang="en-US" dirty="0" smtClean="0"/>
          </a:p>
          <a:p>
            <a:pPr algn="r"/>
            <a:r>
              <a:rPr lang="en-US" dirty="0" smtClean="0">
                <a:solidFill>
                  <a:prstClr val="black"/>
                </a:solidFill>
              </a:rPr>
              <a:t>12</a:t>
            </a:r>
            <a:r>
              <a:rPr lang="en-US" baseline="30000" dirty="0" smtClean="0">
                <a:solidFill>
                  <a:prstClr val="black"/>
                </a:solidFill>
              </a:rPr>
              <a:t>th</a:t>
            </a:r>
            <a:r>
              <a:rPr lang="en-US" dirty="0" smtClean="0">
                <a:solidFill>
                  <a:prstClr val="black"/>
                </a:solidFill>
              </a:rPr>
              <a:t> September 2017</a:t>
            </a:r>
          </a:p>
          <a:p>
            <a:pPr algn="r"/>
            <a:r>
              <a:rPr lang="en-GB" dirty="0" smtClean="0">
                <a:solidFill>
                  <a:prstClr val="black"/>
                </a:solidFill>
              </a:rPr>
              <a:t>Clare </a:t>
            </a:r>
            <a:r>
              <a:rPr lang="en-GB" dirty="0">
                <a:solidFill>
                  <a:prstClr val="black"/>
                </a:solidFill>
              </a:rPr>
              <a:t>Howard FFRPS </a:t>
            </a:r>
            <a:r>
              <a:rPr lang="en-GB" dirty="0" err="1">
                <a:solidFill>
                  <a:prstClr val="black"/>
                </a:solidFill>
              </a:rPr>
              <a:t>FRPharmS</a:t>
            </a:r>
            <a:r>
              <a:rPr lang="en-GB" dirty="0">
                <a:solidFill>
                  <a:prstClr val="black"/>
                </a:solidFill>
              </a:rPr>
              <a:t> </a:t>
            </a:r>
            <a:endParaRPr lang="en-GB" dirty="0" smtClean="0">
              <a:solidFill>
                <a:prstClr val="black"/>
              </a:solidFill>
            </a:endParaRPr>
          </a:p>
          <a:p>
            <a:pPr algn="r"/>
            <a:r>
              <a:rPr lang="en-GB" dirty="0" smtClean="0">
                <a:solidFill>
                  <a:prstClr val="black"/>
                </a:solidFill>
              </a:rPr>
              <a:t>Clinical Lead</a:t>
            </a:r>
          </a:p>
          <a:p>
            <a:pPr algn="r"/>
            <a:r>
              <a:rPr lang="en-GB" dirty="0" smtClean="0">
                <a:solidFill>
                  <a:prstClr val="black"/>
                </a:solidFill>
              </a:rPr>
              <a:t>Medicines Optimisation</a:t>
            </a:r>
            <a:endParaRPr lang="en-GB" dirty="0">
              <a:solidFill>
                <a:prstClr val="black"/>
              </a:solidFill>
            </a:endParaRPr>
          </a:p>
        </p:txBody>
      </p:sp>
    </p:spTree>
    <p:extLst>
      <p:ext uri="{BB962C8B-B14F-4D97-AF65-F5344CB8AC3E}">
        <p14:creationId xmlns:p14="http://schemas.microsoft.com/office/powerpoint/2010/main" val="2712992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758515"/>
          </a:xfrm>
        </p:spPr>
        <p:txBody>
          <a:bodyPr>
            <a:normAutofit/>
          </a:bodyPr>
          <a:lstStyle/>
          <a:p>
            <a:r>
              <a:rPr lang="en-US" sz="4000" dirty="0" smtClean="0">
                <a:solidFill>
                  <a:schemeClr val="tx1">
                    <a:lumMod val="85000"/>
                    <a:lumOff val="15000"/>
                  </a:schemeClr>
                </a:solidFill>
              </a:rPr>
              <a:t>WHY IS THIS IMPORTANT LOCALLY?</a:t>
            </a:r>
            <a:endParaRPr lang="en-GB" sz="4000" dirty="0">
              <a:solidFill>
                <a:schemeClr val="tx1">
                  <a:lumMod val="85000"/>
                  <a:lumOff val="15000"/>
                </a:schemeClr>
              </a:solidFill>
            </a:endParaRPr>
          </a:p>
        </p:txBody>
      </p:sp>
      <p:sp>
        <p:nvSpPr>
          <p:cNvPr id="8" name="Content Placeholder 2"/>
          <p:cNvSpPr txBox="1">
            <a:spLocks/>
          </p:cNvSpPr>
          <p:nvPr/>
        </p:nvSpPr>
        <p:spPr>
          <a:xfrm>
            <a:off x="155122" y="1417637"/>
            <a:ext cx="8988878" cy="5138145"/>
          </a:xfrm>
          <a:prstGeom prst="rect">
            <a:avLst/>
          </a:prstGeom>
        </p:spPr>
        <p:txBody>
          <a:bodyPr vert="horz" lIns="91440" tIns="45720" rIns="91440" bIns="45720" rtlCol="0">
            <a:normAutofit fontScale="70000" lnSpcReduction="20000"/>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r>
              <a:rPr lang="en-US" sz="4000" dirty="0" smtClean="0"/>
              <a:t>Firstly </a:t>
            </a:r>
            <a:r>
              <a:rPr lang="mr-IN" sz="4000" dirty="0" smtClean="0"/>
              <a:t>–</a:t>
            </a:r>
            <a:r>
              <a:rPr lang="en-US" sz="4000" dirty="0" smtClean="0"/>
              <a:t> This service has been shown to positively impact upon patient care.</a:t>
            </a:r>
            <a:endParaRPr lang="en-US" sz="4000" dirty="0"/>
          </a:p>
          <a:p>
            <a:r>
              <a:rPr lang="en-US" sz="4000" dirty="0" smtClean="0"/>
              <a:t>Secondly - this </a:t>
            </a:r>
            <a:r>
              <a:rPr lang="en-US" sz="4000" dirty="0"/>
              <a:t>is about the pharmacy profession joining forces along the medicines pathway to support patients to help them to stay out of hospital</a:t>
            </a:r>
            <a:r>
              <a:rPr lang="en-US" sz="4000" dirty="0" smtClean="0"/>
              <a:t>.</a:t>
            </a:r>
          </a:p>
          <a:p>
            <a:r>
              <a:rPr lang="en-US" sz="4000" dirty="0" smtClean="0"/>
              <a:t>James Allen will spell out the benefits for the local economy but it is important that the STP see the benefit of community pharmacy involvement in the medicines pathway.</a:t>
            </a:r>
          </a:p>
          <a:p>
            <a:r>
              <a:rPr lang="en-US" sz="4000" dirty="0" smtClean="0"/>
              <a:t>Some think that Community Pharmacy won’t deliver. We should prove otherwise.</a:t>
            </a:r>
          </a:p>
          <a:p>
            <a:r>
              <a:rPr lang="en-US" sz="4000" dirty="0" smtClean="0"/>
              <a:t>Need </a:t>
            </a:r>
            <a:r>
              <a:rPr lang="en-US" sz="4000" smtClean="0"/>
              <a:t>to cement a system </a:t>
            </a:r>
            <a:r>
              <a:rPr lang="en-US" sz="4000" dirty="0" smtClean="0"/>
              <a:t>that already has community pharmacy delivering services that help stop avoidable admissions.</a:t>
            </a:r>
          </a:p>
          <a:p>
            <a:endParaRPr lang="en-US" sz="2800" dirty="0" smtClean="0"/>
          </a:p>
        </p:txBody>
      </p:sp>
    </p:spTree>
    <p:extLst>
      <p:ext uri="{BB962C8B-B14F-4D97-AF65-F5344CB8AC3E}">
        <p14:creationId xmlns:p14="http://schemas.microsoft.com/office/powerpoint/2010/main" val="4139333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lvl="0"/>
            <a:r>
              <a:rPr lang="en-GB" dirty="0" smtClean="0">
                <a:solidFill>
                  <a:schemeClr val="bg1"/>
                </a:solidFill>
              </a:rPr>
              <a:t>Academic</a:t>
            </a:r>
          </a:p>
          <a:p>
            <a:endParaRPr lang="en-US" dirty="0"/>
          </a:p>
        </p:txBody>
      </p:sp>
      <p:sp>
        <p:nvSpPr>
          <p:cNvPr id="4" name="Title 3"/>
          <p:cNvSpPr>
            <a:spLocks noGrp="1"/>
          </p:cNvSpPr>
          <p:nvPr>
            <p:ph type="title"/>
          </p:nvPr>
        </p:nvSpPr>
        <p:spPr>
          <a:xfrm>
            <a:off x="722313" y="522954"/>
            <a:ext cx="7772400" cy="830997"/>
          </a:xfrm>
          <a:prstGeom prst="rect">
            <a:avLst/>
          </a:prstGeom>
        </p:spPr>
        <p:txBody>
          <a:bodyPr wrap="square">
            <a:spAutoFit/>
          </a:bodyPr>
          <a:lstStyle/>
          <a:p>
            <a:r>
              <a:rPr lang="en-GB" sz="2400" b="1" dirty="0">
                <a:solidFill>
                  <a:srgbClr val="3A9122"/>
                </a:solidFill>
              </a:rPr>
              <a:t>Regionally-based system-wide integrators</a:t>
            </a:r>
            <a:br>
              <a:rPr lang="en-GB" sz="2400" b="1" dirty="0">
                <a:solidFill>
                  <a:srgbClr val="3A9122"/>
                </a:solidFill>
              </a:rPr>
            </a:br>
            <a:r>
              <a:rPr lang="en-GB" sz="2400" b="1" dirty="0"/>
              <a:t>- </a:t>
            </a:r>
            <a:r>
              <a:rPr lang="en-GB" sz="2400" b="1" dirty="0" smtClean="0"/>
              <a:t>Improving </a:t>
            </a:r>
            <a:r>
              <a:rPr lang="en-GB" sz="2400" b="1" dirty="0"/>
              <a:t>the health and wealth of the country </a:t>
            </a:r>
            <a:endParaRPr lang="en-US" sz="2400" dirty="0"/>
          </a:p>
        </p:txBody>
      </p:sp>
      <p:graphicFrame>
        <p:nvGraphicFramePr>
          <p:cNvPr id="5" name="Diagram 4"/>
          <p:cNvGraphicFramePr/>
          <p:nvPr>
            <p:extLst>
              <p:ext uri="{D42A27DB-BD31-4B8C-83A1-F6EECF244321}">
                <p14:modId xmlns:p14="http://schemas.microsoft.com/office/powerpoint/2010/main" val="2780052028"/>
              </p:ext>
            </p:extLst>
          </p:nvPr>
        </p:nvGraphicFramePr>
        <p:xfrm>
          <a:off x="556042" y="1679026"/>
          <a:ext cx="4860540" cy="4212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5456" y="3581400"/>
            <a:ext cx="3708544"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3768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8758" y="432733"/>
            <a:ext cx="8067201" cy="878027"/>
          </a:xfrm>
        </p:spPr>
        <p:txBody>
          <a:bodyPr/>
          <a:lstStyle/>
          <a:p>
            <a:r>
              <a:rPr lang="en-US" dirty="0" smtClean="0"/>
              <a:t>The Medicines </a:t>
            </a:r>
            <a:r>
              <a:rPr lang="en-US" dirty="0"/>
              <a:t>P</a:t>
            </a:r>
            <a:r>
              <a:rPr lang="en-US" dirty="0" smtClean="0"/>
              <a:t>athway</a:t>
            </a:r>
            <a:endParaRPr lang="en-US" dirty="0"/>
          </a:p>
        </p:txBody>
      </p:sp>
      <p:sp>
        <p:nvSpPr>
          <p:cNvPr id="5" name="Content Placeholder 2"/>
          <p:cNvSpPr txBox="1">
            <a:spLocks/>
          </p:cNvSpPr>
          <p:nvPr/>
        </p:nvSpPr>
        <p:spPr>
          <a:xfrm>
            <a:off x="219694" y="1310760"/>
            <a:ext cx="8686800" cy="5049664"/>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defTabSz="914400">
              <a:spcBef>
                <a:spcPts val="0"/>
              </a:spcBef>
              <a:buFontTx/>
              <a:buNone/>
              <a:defRPr/>
            </a:pPr>
            <a:r>
              <a:rPr lang="en-US" sz="2400" dirty="0" smtClean="0">
                <a:solidFill>
                  <a:schemeClr val="tx1"/>
                </a:solidFill>
              </a:rPr>
              <a:t>Medicines Use Reviews (MURs) and New Medicines Service (NMS) are under utilized </a:t>
            </a:r>
          </a:p>
          <a:p>
            <a:pPr defTabSz="914400">
              <a:spcBef>
                <a:spcPts val="0"/>
              </a:spcBef>
              <a:buFontTx/>
              <a:buNone/>
              <a:defRPr/>
            </a:pPr>
            <a:r>
              <a:rPr lang="en-US" sz="2400" dirty="0" smtClean="0">
                <a:solidFill>
                  <a:schemeClr val="tx1"/>
                </a:solidFill>
              </a:rPr>
              <a:t>Those most at risk of medication errors may not be highlighted to        Community Pharmacy e.g. those recently discharged from hospital.</a:t>
            </a:r>
          </a:p>
          <a:p>
            <a:r>
              <a:rPr lang="en-US" sz="2200" dirty="0" smtClean="0">
                <a:solidFill>
                  <a:schemeClr val="tx1"/>
                </a:solidFill>
              </a:rPr>
              <a:t>It is estimated that 60% of patients have three or more changes made to their medicines during a hospital stay. The transfer of care process is associated with an increased risk of adverse effects (AEDs) </a:t>
            </a:r>
            <a:r>
              <a:rPr lang="en-US" sz="1000" dirty="0" smtClean="0">
                <a:solidFill>
                  <a:schemeClr val="tx1"/>
                </a:solidFill>
              </a:rPr>
              <a:t>(1)</a:t>
            </a:r>
            <a:endParaRPr lang="en-GB" sz="1000" dirty="0" smtClean="0">
              <a:solidFill>
                <a:schemeClr val="tx1"/>
              </a:solidFill>
            </a:endParaRPr>
          </a:p>
          <a:p>
            <a:r>
              <a:rPr lang="en-US" sz="2200" dirty="0" smtClean="0">
                <a:solidFill>
                  <a:schemeClr val="tx1"/>
                </a:solidFill>
              </a:rPr>
              <a:t>30-70% of patients experience unintentional changes to their treatment or an error is made because of a lack of communication or miscommunication. Only 10% of elderly patients will be discharged on the same medication that they were admitted to hospital on. </a:t>
            </a:r>
            <a:r>
              <a:rPr lang="en-US" sz="1000" dirty="0" smtClean="0">
                <a:solidFill>
                  <a:schemeClr val="tx1"/>
                </a:solidFill>
              </a:rPr>
              <a:t>(2) </a:t>
            </a:r>
            <a:endParaRPr lang="en-GB" sz="1000" dirty="0" smtClean="0">
              <a:solidFill>
                <a:schemeClr val="tx1"/>
              </a:solidFill>
            </a:endParaRPr>
          </a:p>
          <a:p>
            <a:r>
              <a:rPr lang="en-US" sz="2200" dirty="0" smtClean="0">
                <a:solidFill>
                  <a:schemeClr val="tx1"/>
                </a:solidFill>
              </a:rPr>
              <a:t>and 20% of patients have been reported to experience adverse events within 3 weeks of discharge, 60% of which could have been ameliorated or avoided </a:t>
            </a:r>
            <a:r>
              <a:rPr lang="en-US" sz="1000" dirty="0" smtClean="0">
                <a:solidFill>
                  <a:schemeClr val="tx1"/>
                </a:solidFill>
              </a:rPr>
              <a:t>(3).</a:t>
            </a:r>
            <a:endParaRPr lang="en-GB" sz="1000" dirty="0" smtClean="0">
              <a:solidFill>
                <a:schemeClr val="tx1"/>
              </a:solidFill>
            </a:endParaRPr>
          </a:p>
        </p:txBody>
      </p:sp>
    </p:spTree>
    <p:extLst>
      <p:ext uri="{BB962C8B-B14F-4D97-AF65-F5344CB8AC3E}">
        <p14:creationId xmlns:p14="http://schemas.microsoft.com/office/powerpoint/2010/main" val="3645583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56058" y="344824"/>
            <a:ext cx="7772400" cy="1362075"/>
          </a:xfrm>
        </p:spPr>
        <p:txBody>
          <a:bodyPr>
            <a:normAutofit/>
          </a:bodyPr>
          <a:lstStyle/>
          <a:p>
            <a:r>
              <a:rPr lang="en-GB" dirty="0" smtClean="0"/>
              <a:t>Clinical Handover – </a:t>
            </a:r>
            <a:br>
              <a:rPr lang="en-GB" dirty="0" smtClean="0"/>
            </a:br>
            <a:r>
              <a:rPr lang="en-GB" dirty="0" smtClean="0"/>
              <a:t>Integrated Transfer of Care</a:t>
            </a:r>
            <a:endParaRPr lang="en-GB"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2301728"/>
            <a:ext cx="2886939" cy="4075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80010" y="2066306"/>
            <a:ext cx="5639790" cy="4031873"/>
          </a:xfrm>
          <a:prstGeom prst="rect">
            <a:avLst/>
          </a:prstGeom>
          <a:noFill/>
        </p:spPr>
        <p:txBody>
          <a:bodyPr wrap="square" rtlCol="0">
            <a:spAutoFit/>
          </a:bodyPr>
          <a:lstStyle/>
          <a:p>
            <a:pPr marL="0" lvl="1"/>
            <a:r>
              <a:rPr lang="en-US" sz="2400" dirty="0"/>
              <a:t>Community Pharmacy and Hospital Pharmacy </a:t>
            </a:r>
            <a:r>
              <a:rPr lang="en-US" sz="2400" dirty="0" smtClean="0"/>
              <a:t>- working </a:t>
            </a:r>
            <a:r>
              <a:rPr lang="en-US" sz="2400" dirty="0"/>
              <a:t>together to </a:t>
            </a:r>
            <a:r>
              <a:rPr lang="en-US" sz="2400" dirty="0" err="1"/>
              <a:t>optimise</a:t>
            </a:r>
            <a:r>
              <a:rPr lang="en-US" sz="2400" dirty="0"/>
              <a:t> the use of medicines</a:t>
            </a:r>
          </a:p>
          <a:p>
            <a:pPr lvl="1"/>
            <a:endParaRPr lang="en-US" sz="2400" i="1" dirty="0"/>
          </a:p>
          <a:p>
            <a:pPr lvl="1"/>
            <a:r>
              <a:rPr lang="en-US" sz="2000" i="1" dirty="0"/>
              <a:t>New transfer of care initiative of </a:t>
            </a:r>
            <a:r>
              <a:rPr lang="en-US" sz="2000" i="1" dirty="0" smtClean="0"/>
              <a:t>electronic </a:t>
            </a:r>
            <a:r>
              <a:rPr lang="en-US" sz="2000" i="1" dirty="0"/>
              <a:t>referral from hospital </a:t>
            </a:r>
            <a:r>
              <a:rPr lang="en-US" sz="2000" i="1" dirty="0" smtClean="0"/>
              <a:t>to community </a:t>
            </a:r>
            <a:r>
              <a:rPr lang="en-US" sz="2000" i="1" dirty="0"/>
              <a:t>pharmacy in England: </a:t>
            </a:r>
          </a:p>
          <a:p>
            <a:pPr lvl="1"/>
            <a:r>
              <a:rPr lang="en-US" sz="2000" i="1" dirty="0"/>
              <a:t>a formative service evaluation</a:t>
            </a:r>
          </a:p>
          <a:p>
            <a:pPr lvl="1"/>
            <a:r>
              <a:rPr lang="en-US" sz="2000" b="1" i="1" dirty="0" err="1"/>
              <a:t>Hamde</a:t>
            </a:r>
            <a:r>
              <a:rPr lang="en-US" sz="2000" b="1" i="1" dirty="0"/>
              <a:t> et al. BMJ Open October 2016</a:t>
            </a:r>
          </a:p>
          <a:p>
            <a:pPr lvl="1"/>
            <a:endParaRPr lang="en-US" sz="2000" b="1" i="1" dirty="0"/>
          </a:p>
          <a:p>
            <a:pPr lvl="1"/>
            <a:r>
              <a:rPr lang="en-US" sz="2000" b="1" i="1" dirty="0"/>
              <a:t>“statistically significant lower rates </a:t>
            </a:r>
          </a:p>
          <a:p>
            <a:pPr lvl="1"/>
            <a:r>
              <a:rPr lang="en-US" sz="2000" b="1" i="1" dirty="0"/>
              <a:t>of </a:t>
            </a:r>
            <a:r>
              <a:rPr lang="en-US" sz="2000" b="1" i="1" dirty="0" smtClean="0"/>
              <a:t>readmissions and </a:t>
            </a:r>
            <a:r>
              <a:rPr lang="en-US" sz="2000" b="1" i="1" dirty="0"/>
              <a:t>shorter hospital stays”</a:t>
            </a:r>
          </a:p>
        </p:txBody>
      </p:sp>
    </p:spTree>
    <p:extLst>
      <p:ext uri="{BB962C8B-B14F-4D97-AF65-F5344CB8AC3E}">
        <p14:creationId xmlns:p14="http://schemas.microsoft.com/office/powerpoint/2010/main" val="1095820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400" y="562573"/>
            <a:ext cx="1560513"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722313" y="320675"/>
            <a:ext cx="7772400" cy="1362075"/>
          </a:xfrm>
        </p:spPr>
        <p:txBody>
          <a:bodyPr/>
          <a:lstStyle/>
          <a:p>
            <a:r>
              <a:rPr lang="en-US" dirty="0" smtClean="0"/>
              <a:t>Newcastle study</a:t>
            </a:r>
            <a:r>
              <a:rPr lang="mr-IN" dirty="0" smtClean="0"/>
              <a:t>…</a:t>
            </a:r>
            <a:r>
              <a:rPr lang="en-GB" dirty="0" smtClean="0"/>
              <a:t>..</a:t>
            </a:r>
            <a:endParaRPr lang="en-US" dirty="0"/>
          </a:p>
        </p:txBody>
      </p:sp>
      <p:sp>
        <p:nvSpPr>
          <p:cNvPr id="7" name="TextBox 6"/>
          <p:cNvSpPr txBox="1"/>
          <p:nvPr/>
        </p:nvSpPr>
        <p:spPr>
          <a:xfrm>
            <a:off x="722313" y="1852551"/>
            <a:ext cx="7602289" cy="4524315"/>
          </a:xfrm>
          <a:prstGeom prst="rect">
            <a:avLst/>
          </a:prstGeom>
          <a:noFill/>
        </p:spPr>
        <p:txBody>
          <a:bodyPr wrap="square" rtlCol="0">
            <a:spAutoFit/>
          </a:bodyPr>
          <a:lstStyle/>
          <a:p>
            <a:pPr lvl="0" defTabSz="914400"/>
            <a:r>
              <a:rPr lang="en-GB" sz="3200" dirty="0"/>
              <a:t>Review of first 2,029 in-patients who were referred showed</a:t>
            </a:r>
            <a:r>
              <a:rPr lang="mr-IN" sz="3200" dirty="0"/>
              <a:t>…</a:t>
            </a:r>
            <a:endParaRPr lang="en-GB" sz="3200" dirty="0"/>
          </a:p>
          <a:p>
            <a:pPr lvl="0" defTabSz="914400"/>
            <a:r>
              <a:rPr lang="en-GB" sz="3200" dirty="0"/>
              <a:t>Although only 31% (n=619) of these patients participated in a follow-up consultation, those patients who received a community pharmacist follow-up consultation had significantly lower rates of readmissions and shorter hospital stays than those patients without a follow-up consultation. (8) </a:t>
            </a:r>
            <a:endParaRPr lang="en-US" sz="3200" dirty="0"/>
          </a:p>
        </p:txBody>
      </p:sp>
    </p:spTree>
    <p:extLst>
      <p:ext uri="{BB962C8B-B14F-4D97-AF65-F5344CB8AC3E}">
        <p14:creationId xmlns:p14="http://schemas.microsoft.com/office/powerpoint/2010/main" val="2174080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3560" y="261697"/>
            <a:ext cx="7772400" cy="1362075"/>
          </a:xfrm>
        </p:spPr>
        <p:txBody>
          <a:bodyPr/>
          <a:lstStyle/>
          <a:p>
            <a:r>
              <a:rPr lang="en-US" dirty="0" smtClean="0"/>
              <a:t>Isle of Wight</a:t>
            </a:r>
            <a:endParaRPr lang="en-US" dirty="0"/>
          </a:p>
        </p:txBody>
      </p:sp>
      <p:pic>
        <p:nvPicPr>
          <p:cNvPr id="5" name="Picture 4"/>
          <p:cNvPicPr>
            <a:picLocks noChangeAspect="1"/>
          </p:cNvPicPr>
          <p:nvPr/>
        </p:nvPicPr>
        <p:blipFill>
          <a:blip r:embed="rId3"/>
          <a:stretch>
            <a:fillRect/>
          </a:stretch>
        </p:blipFill>
        <p:spPr>
          <a:xfrm>
            <a:off x="5106847" y="274638"/>
            <a:ext cx="2467708" cy="1028212"/>
          </a:xfrm>
          <a:prstGeom prst="rect">
            <a:avLst/>
          </a:prstGeom>
        </p:spPr>
      </p:pic>
      <p:sp>
        <p:nvSpPr>
          <p:cNvPr id="7" name="TextBox 6"/>
          <p:cNvSpPr txBox="1"/>
          <p:nvPr/>
        </p:nvSpPr>
        <p:spPr>
          <a:xfrm>
            <a:off x="237507" y="1769423"/>
            <a:ext cx="8823366" cy="2062103"/>
          </a:xfrm>
          <a:prstGeom prst="rect">
            <a:avLst/>
          </a:prstGeom>
          <a:noFill/>
        </p:spPr>
        <p:txBody>
          <a:bodyPr wrap="square" rtlCol="0">
            <a:spAutoFit/>
          </a:bodyPr>
          <a:lstStyle/>
          <a:p>
            <a:pPr defTabSz="914400"/>
            <a:r>
              <a:rPr lang="en-GB" sz="3200" dirty="0">
                <a:solidFill>
                  <a:schemeClr val="tx2"/>
                </a:solidFill>
              </a:rPr>
              <a:t>Review 2 patients to </a:t>
            </a:r>
            <a:r>
              <a:rPr lang="en-GB" sz="3200" dirty="0">
                <a:solidFill>
                  <a:srgbClr val="FF0000"/>
                </a:solidFill>
              </a:rPr>
              <a:t>prevent 3 admissions/year</a:t>
            </a:r>
            <a:endParaRPr lang="en-GB" sz="3200" dirty="0"/>
          </a:p>
          <a:p>
            <a:pPr defTabSz="914400"/>
            <a:r>
              <a:rPr lang="en-GB" sz="3200" dirty="0">
                <a:solidFill>
                  <a:schemeClr val="tx2"/>
                </a:solidFill>
              </a:rPr>
              <a:t>For each patient reviewed </a:t>
            </a:r>
            <a:r>
              <a:rPr lang="en-GB" sz="3200" dirty="0">
                <a:solidFill>
                  <a:srgbClr val="FF0000"/>
                </a:solidFill>
              </a:rPr>
              <a:t>avoid 12 bed days/year</a:t>
            </a:r>
          </a:p>
          <a:p>
            <a:pPr defTabSz="914400"/>
            <a:r>
              <a:rPr lang="en-GB" sz="3200" dirty="0">
                <a:solidFill>
                  <a:schemeClr val="tx2"/>
                </a:solidFill>
              </a:rPr>
              <a:t>For each patient reviewed </a:t>
            </a:r>
            <a:r>
              <a:rPr lang="en-GB" sz="3200" dirty="0">
                <a:solidFill>
                  <a:srgbClr val="FF0000"/>
                </a:solidFill>
              </a:rPr>
              <a:t>avoid 4.5 excess bed days/year</a:t>
            </a:r>
            <a:r>
              <a:rPr lang="en-GB" sz="3200" dirty="0">
                <a:solidFill>
                  <a:schemeClr val="tx2"/>
                </a:solidFill>
              </a:rPr>
              <a:t>.                          </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0554" y="4755263"/>
            <a:ext cx="3476625" cy="742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4310" y="4013384"/>
            <a:ext cx="3391650" cy="7061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11"/>
          <p:cNvPicPr>
            <a:picLocks noChangeAspect="1"/>
          </p:cNvPicPr>
          <p:nvPr/>
        </p:nvPicPr>
        <p:blipFill>
          <a:blip r:embed="rId6"/>
          <a:stretch>
            <a:fillRect/>
          </a:stretch>
        </p:blipFill>
        <p:spPr>
          <a:xfrm>
            <a:off x="316164" y="5533342"/>
            <a:ext cx="3148005" cy="747711"/>
          </a:xfrm>
          <a:prstGeom prst="rect">
            <a:avLst/>
          </a:prstGeom>
          <a:ln>
            <a:solidFill>
              <a:schemeClr val="tx1"/>
            </a:solidFill>
          </a:ln>
        </p:spPr>
      </p:pic>
      <p:pic>
        <p:nvPicPr>
          <p:cNvPr id="2057" name="Picture 9" descr="Image result for dorset county hospital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559" y="4049115"/>
            <a:ext cx="3500393" cy="634687"/>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205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4310" y="5532350"/>
            <a:ext cx="3670389" cy="8903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07817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9"/>
          <p:cNvSpPr txBox="1">
            <a:spLocks/>
          </p:cNvSpPr>
          <p:nvPr/>
        </p:nvSpPr>
        <p:spPr>
          <a:xfrm>
            <a:off x="97971" y="1338942"/>
            <a:ext cx="8915400" cy="4525963"/>
          </a:xfrm>
          <a:prstGeom prst="rect">
            <a:avLst/>
          </a:prstGeom>
        </p:spPr>
        <p:txBody>
          <a:bodyPr vert="horz" lIns="91440" tIns="45720" rIns="91440" bIns="45720" rtlCol="0" anchor="b">
            <a:normAutofit fontScale="25000" lnSpcReduction="20000"/>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7200" dirty="0" smtClean="0">
                <a:solidFill>
                  <a:schemeClr val="tx1"/>
                </a:solidFill>
              </a:rPr>
              <a:t>Over the last months of 2016 surveyed all AHSN areas and have picture of activity</a:t>
            </a:r>
            <a:r>
              <a:rPr lang="mr-IN" sz="7200" dirty="0" smtClean="0">
                <a:solidFill>
                  <a:schemeClr val="tx1"/>
                </a:solidFill>
              </a:rPr>
              <a:t>…</a:t>
            </a:r>
            <a:endParaRPr lang="en-GB" sz="7200" dirty="0" smtClean="0">
              <a:solidFill>
                <a:schemeClr val="tx1"/>
              </a:solidFill>
            </a:endParaRPr>
          </a:p>
          <a:p>
            <a:r>
              <a:rPr lang="en-GB" sz="7200" b="1" dirty="0" smtClean="0">
                <a:solidFill>
                  <a:schemeClr val="tx1"/>
                </a:solidFill>
              </a:rPr>
              <a:t>  </a:t>
            </a:r>
            <a:endParaRPr lang="en-GB" sz="7200" dirty="0" smtClean="0">
              <a:solidFill>
                <a:schemeClr val="tx1"/>
              </a:solidFill>
            </a:endParaRPr>
          </a:p>
          <a:p>
            <a:r>
              <a:rPr lang="en-GB" sz="7200" b="1" u="sng" dirty="0" smtClean="0">
                <a:solidFill>
                  <a:schemeClr val="tx1"/>
                </a:solidFill>
              </a:rPr>
              <a:t>Summary</a:t>
            </a:r>
            <a:endParaRPr lang="en-GB" sz="7200" dirty="0" smtClean="0">
              <a:solidFill>
                <a:schemeClr val="tx1"/>
              </a:solidFill>
            </a:endParaRPr>
          </a:p>
          <a:p>
            <a:r>
              <a:rPr lang="en-GB" sz="7200" dirty="0" smtClean="0">
                <a:solidFill>
                  <a:schemeClr val="tx1"/>
                </a:solidFill>
              </a:rPr>
              <a:t>Wessex, NENC, West of England, East Midlands, Oxford, North West and South West AHSNs all have Trusts in their area with referral pathways fully operational. In addition, they have  programmes of work to ensure all (or most) trusts in their area are working to implement clinical handover to community pharmacy.</a:t>
            </a:r>
          </a:p>
          <a:p>
            <a:r>
              <a:rPr lang="en-GB" sz="7200" dirty="0" smtClean="0">
                <a:solidFill>
                  <a:schemeClr val="tx1"/>
                </a:solidFill>
              </a:rPr>
              <a:t> </a:t>
            </a:r>
          </a:p>
          <a:p>
            <a:r>
              <a:rPr lang="en-GB" sz="7200" dirty="0" smtClean="0">
                <a:solidFill>
                  <a:schemeClr val="tx1"/>
                </a:solidFill>
              </a:rPr>
              <a:t>KSS, Eastern and UCL Partners have planning underway.</a:t>
            </a:r>
          </a:p>
          <a:p>
            <a:r>
              <a:rPr lang="en-GB" sz="7200" dirty="0" smtClean="0">
                <a:solidFill>
                  <a:schemeClr val="tx1"/>
                </a:solidFill>
              </a:rPr>
              <a:t> </a:t>
            </a:r>
          </a:p>
          <a:p>
            <a:r>
              <a:rPr lang="en-GB" sz="7200" dirty="0" smtClean="0">
                <a:solidFill>
                  <a:schemeClr val="tx1"/>
                </a:solidFill>
              </a:rPr>
              <a:t>London Imperial, Greater Manchester, South London HIN and West Midlands AHSNs are currently at scoping or exploratory stage.</a:t>
            </a:r>
          </a:p>
          <a:p>
            <a:r>
              <a:rPr lang="en-GB" sz="7200" dirty="0" smtClean="0">
                <a:solidFill>
                  <a:schemeClr val="tx1"/>
                </a:solidFill>
              </a:rPr>
              <a:t> </a:t>
            </a:r>
          </a:p>
          <a:p>
            <a:r>
              <a:rPr lang="en-GB" sz="7200" dirty="0" smtClean="0">
                <a:solidFill>
                  <a:schemeClr val="tx1"/>
                </a:solidFill>
              </a:rPr>
              <a:t>Yorkshire and Humber AHSN has work within their patch but not as an AHSN-led work stream.</a:t>
            </a:r>
          </a:p>
          <a:p>
            <a:r>
              <a:rPr lang="en-GB" sz="7200" dirty="0" smtClean="0">
                <a:solidFill>
                  <a:schemeClr val="tx1"/>
                </a:solidFill>
              </a:rPr>
              <a:t> </a:t>
            </a:r>
          </a:p>
          <a:p>
            <a:r>
              <a:rPr lang="en-GB" sz="7200" dirty="0" smtClean="0">
                <a:solidFill>
                  <a:schemeClr val="tx1"/>
                </a:solidFill>
              </a:rPr>
              <a:t>Some AHSNs have stated that their programme for roll out is either being led or being supported formally in some way by their LPN.</a:t>
            </a:r>
          </a:p>
          <a:p>
            <a:endParaRPr lang="en-US" dirty="0"/>
          </a:p>
        </p:txBody>
      </p:sp>
      <p:pic>
        <p:nvPicPr>
          <p:cNvPr id="6" name="Picture 5"/>
          <p:cNvPicPr/>
          <p:nvPr/>
        </p:nvPicPr>
        <p:blipFill>
          <a:blip r:embed="rId2"/>
          <a:stretch>
            <a:fillRect/>
          </a:stretch>
        </p:blipFill>
        <p:spPr>
          <a:xfrm>
            <a:off x="2671947" y="6149912"/>
            <a:ext cx="3974427" cy="492825"/>
          </a:xfrm>
          <a:prstGeom prst="rect">
            <a:avLst/>
          </a:prstGeom>
        </p:spPr>
      </p:pic>
      <p:sp>
        <p:nvSpPr>
          <p:cNvPr id="8" name="TextBox 7"/>
          <p:cNvSpPr txBox="1"/>
          <p:nvPr/>
        </p:nvSpPr>
        <p:spPr>
          <a:xfrm>
            <a:off x="356260" y="401229"/>
            <a:ext cx="5913912" cy="707886"/>
          </a:xfrm>
          <a:prstGeom prst="rect">
            <a:avLst/>
          </a:prstGeom>
          <a:noFill/>
        </p:spPr>
        <p:txBody>
          <a:bodyPr wrap="square" rtlCol="0">
            <a:spAutoFit/>
          </a:bodyPr>
          <a:lstStyle/>
          <a:p>
            <a:r>
              <a:rPr lang="en-GB" sz="4000" b="1" dirty="0" smtClean="0"/>
              <a:t>PROGRESS IN ALL AHSN’S</a:t>
            </a:r>
            <a:endParaRPr lang="en-GB" sz="4000" b="1" dirty="0"/>
          </a:p>
        </p:txBody>
      </p:sp>
    </p:spTree>
    <p:extLst>
      <p:ext uri="{BB962C8B-B14F-4D97-AF65-F5344CB8AC3E}">
        <p14:creationId xmlns:p14="http://schemas.microsoft.com/office/powerpoint/2010/main" val="1466145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l"/>
            <a:r>
              <a:rPr lang="en-US" sz="4000" b="1" dirty="0" smtClean="0"/>
              <a:t>MYTHS ABOUT THIS SERVICE</a:t>
            </a:r>
            <a:r>
              <a:rPr lang="mr-IN" b="1" dirty="0" smtClean="0"/>
              <a:t>…</a:t>
            </a:r>
            <a:r>
              <a:rPr lang="en-GB" b="1" dirty="0" smtClean="0"/>
              <a:t>.</a:t>
            </a:r>
            <a:endParaRPr lang="en-US" b="1" dirty="0"/>
          </a:p>
        </p:txBody>
      </p:sp>
      <p:sp>
        <p:nvSpPr>
          <p:cNvPr id="11" name="Rectangle 10"/>
          <p:cNvSpPr/>
          <p:nvPr/>
        </p:nvSpPr>
        <p:spPr>
          <a:xfrm>
            <a:off x="457200" y="1417638"/>
            <a:ext cx="8324603" cy="5186676"/>
          </a:xfrm>
          <a:prstGeom prst="rect">
            <a:avLst/>
          </a:prstGeom>
        </p:spPr>
        <p:txBody>
          <a:bodyPr wrap="square">
            <a:spAutoFit/>
          </a:bodyPr>
          <a:lstStyle/>
          <a:p>
            <a:pPr marL="457200" indent="-457200">
              <a:lnSpc>
                <a:spcPct val="150000"/>
              </a:lnSpc>
              <a:buFont typeface="Arial" panose="020B0604020202020204" pitchFamily="34" charset="0"/>
              <a:buChar char="•"/>
            </a:pPr>
            <a:r>
              <a:rPr lang="en-US" sz="3200" dirty="0"/>
              <a:t>MURs </a:t>
            </a:r>
            <a:r>
              <a:rPr lang="mr-IN" sz="3200" dirty="0"/>
              <a:t>–</a:t>
            </a:r>
            <a:r>
              <a:rPr lang="en-US" sz="3200" dirty="0"/>
              <a:t> it will put pressure on the 400 limit.</a:t>
            </a:r>
          </a:p>
          <a:p>
            <a:pPr marL="457200" indent="-457200">
              <a:lnSpc>
                <a:spcPct val="150000"/>
              </a:lnSpc>
              <a:buFont typeface="Arial" panose="020B0604020202020204" pitchFamily="34" charset="0"/>
              <a:buChar char="•"/>
            </a:pPr>
            <a:r>
              <a:rPr lang="en-US" sz="3200" dirty="0"/>
              <a:t>Takes a long time for Hospital Pharmacists to make the </a:t>
            </a:r>
            <a:r>
              <a:rPr lang="en-US" sz="3200" dirty="0" smtClean="0"/>
              <a:t>referral.</a:t>
            </a:r>
            <a:endParaRPr lang="en-US" sz="3200" dirty="0"/>
          </a:p>
          <a:p>
            <a:pPr marL="457200" indent="-457200">
              <a:lnSpc>
                <a:spcPct val="150000"/>
              </a:lnSpc>
              <a:buFont typeface="Arial" panose="020B0604020202020204" pitchFamily="34" charset="0"/>
              <a:buChar char="•"/>
            </a:pPr>
            <a:r>
              <a:rPr lang="en-US" sz="3200" dirty="0"/>
              <a:t>Community Pharmacists need to record lots of </a:t>
            </a:r>
            <a:r>
              <a:rPr lang="en-US" sz="3200" dirty="0" smtClean="0"/>
              <a:t>data.</a:t>
            </a:r>
            <a:endParaRPr lang="en-US" sz="3200" dirty="0"/>
          </a:p>
          <a:p>
            <a:pPr marL="457200" indent="-457200">
              <a:lnSpc>
                <a:spcPct val="150000"/>
              </a:lnSpc>
              <a:buFont typeface="Arial" panose="020B0604020202020204" pitchFamily="34" charset="0"/>
              <a:buChar char="•"/>
            </a:pPr>
            <a:r>
              <a:rPr lang="en-US" sz="3200" dirty="0"/>
              <a:t>The low up take rate is because community pharmacy is not engaged. </a:t>
            </a:r>
          </a:p>
        </p:txBody>
      </p:sp>
    </p:spTree>
    <p:extLst>
      <p:ext uri="{BB962C8B-B14F-4D97-AF65-F5344CB8AC3E}">
        <p14:creationId xmlns:p14="http://schemas.microsoft.com/office/powerpoint/2010/main" val="1510716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1256" y="445762"/>
            <a:ext cx="8882743" cy="461665"/>
          </a:xfrm>
          <a:prstGeom prst="rect">
            <a:avLst/>
          </a:prstGeom>
        </p:spPr>
        <p:txBody>
          <a:bodyPr wrap="square">
            <a:spAutoFit/>
          </a:bodyPr>
          <a:lstStyle/>
          <a:p>
            <a:r>
              <a:rPr lang="en-GB" sz="2400" b="1" dirty="0" smtClean="0">
                <a:latin typeface="+mj-lt"/>
              </a:rPr>
              <a:t>OUTCOMES OF REFERRALS FROM DORSET COUNTY HOSPITAL  </a:t>
            </a:r>
            <a:endParaRPr lang="en-GB" sz="2400" b="1" dirty="0">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2697225271"/>
              </p:ext>
            </p:extLst>
          </p:nvPr>
        </p:nvGraphicFramePr>
        <p:xfrm>
          <a:off x="1923803" y="1365662"/>
          <a:ext cx="4572000" cy="4816185"/>
        </p:xfrm>
        <a:graphic>
          <a:graphicData uri="http://schemas.openxmlformats.org/drawingml/2006/table">
            <a:tbl>
              <a:tblPr firstRow="1" bandRow="1">
                <a:tableStyleId>{5C22544A-7EE6-4342-B048-85BDC9FD1C3A}</a:tableStyleId>
              </a:tblPr>
              <a:tblGrid>
                <a:gridCol w="2286000"/>
                <a:gridCol w="2286000"/>
              </a:tblGrid>
              <a:tr h="283305">
                <a:tc>
                  <a:txBody>
                    <a:bodyPr/>
                    <a:lstStyle/>
                    <a:p>
                      <a:r>
                        <a:rPr lang="en-GB" sz="1100" dirty="0" smtClean="0"/>
                        <a:t>Service provided</a:t>
                      </a:r>
                      <a:endParaRPr lang="en-GB" sz="1100" dirty="0"/>
                    </a:p>
                  </a:txBody>
                  <a:tcPr marT="34290" marB="34290"/>
                </a:tc>
                <a:tc>
                  <a:txBody>
                    <a:bodyPr/>
                    <a:lstStyle/>
                    <a:p>
                      <a:r>
                        <a:rPr lang="en-GB" sz="1100" dirty="0" smtClean="0"/>
                        <a:t>Number </a:t>
                      </a:r>
                      <a:endParaRPr lang="en-GB" sz="1100" dirty="0"/>
                    </a:p>
                  </a:txBody>
                  <a:tcPr marT="34290" marB="34290"/>
                </a:tc>
              </a:tr>
              <a:tr h="283305">
                <a:tc>
                  <a:txBody>
                    <a:bodyPr/>
                    <a:lstStyle/>
                    <a:p>
                      <a:r>
                        <a:rPr lang="en-GB" sz="1100" dirty="0" smtClean="0"/>
                        <a:t>MUR</a:t>
                      </a:r>
                      <a:endParaRPr lang="en-GB" sz="1100" dirty="0"/>
                    </a:p>
                  </a:txBody>
                  <a:tcPr marT="34290" marB="34290"/>
                </a:tc>
                <a:tc>
                  <a:txBody>
                    <a:bodyPr/>
                    <a:lstStyle/>
                    <a:p>
                      <a:r>
                        <a:rPr lang="en-GB" sz="1100" dirty="0" smtClean="0"/>
                        <a:t>292</a:t>
                      </a:r>
                      <a:endParaRPr lang="en-GB" sz="1100" dirty="0"/>
                    </a:p>
                  </a:txBody>
                  <a:tcPr marT="34290" marB="34290"/>
                </a:tc>
              </a:tr>
              <a:tr h="283305">
                <a:tc>
                  <a:txBody>
                    <a:bodyPr/>
                    <a:lstStyle/>
                    <a:p>
                      <a:r>
                        <a:rPr lang="en-GB" sz="1100" dirty="0" smtClean="0"/>
                        <a:t>NMS</a:t>
                      </a:r>
                      <a:endParaRPr lang="en-GB" sz="1100" dirty="0"/>
                    </a:p>
                  </a:txBody>
                  <a:tcPr marT="34290" marB="34290"/>
                </a:tc>
                <a:tc>
                  <a:txBody>
                    <a:bodyPr/>
                    <a:lstStyle/>
                    <a:p>
                      <a:r>
                        <a:rPr lang="en-GB" sz="1100" dirty="0" smtClean="0"/>
                        <a:t>244</a:t>
                      </a:r>
                      <a:endParaRPr lang="en-GB" sz="1100" dirty="0"/>
                    </a:p>
                  </a:txBody>
                  <a:tcPr marT="34290" marB="34290"/>
                </a:tc>
              </a:tr>
              <a:tr h="283305">
                <a:tc>
                  <a:txBody>
                    <a:bodyPr/>
                    <a:lstStyle/>
                    <a:p>
                      <a:r>
                        <a:rPr lang="en-GB" sz="1100" dirty="0" smtClean="0"/>
                        <a:t>Home delivery</a:t>
                      </a:r>
                      <a:endParaRPr lang="en-GB" sz="1100" dirty="0"/>
                    </a:p>
                  </a:txBody>
                  <a:tcPr marT="34290" marB="34290"/>
                </a:tc>
                <a:tc>
                  <a:txBody>
                    <a:bodyPr/>
                    <a:lstStyle/>
                    <a:p>
                      <a:r>
                        <a:rPr lang="en-GB" sz="1100" dirty="0" smtClean="0"/>
                        <a:t>140</a:t>
                      </a:r>
                      <a:endParaRPr lang="en-GB" sz="1100" dirty="0"/>
                    </a:p>
                  </a:txBody>
                  <a:tcPr marT="34290" marB="34290"/>
                </a:tc>
              </a:tr>
              <a:tr h="283305">
                <a:tc>
                  <a:txBody>
                    <a:bodyPr/>
                    <a:lstStyle/>
                    <a:p>
                      <a:r>
                        <a:rPr lang="en-GB" sz="1100" dirty="0" err="1" smtClean="0"/>
                        <a:t>Medidose</a:t>
                      </a:r>
                      <a:r>
                        <a:rPr lang="en-GB" sz="1100" dirty="0" smtClean="0"/>
                        <a:t> </a:t>
                      </a:r>
                      <a:endParaRPr lang="en-GB" sz="1100" dirty="0"/>
                    </a:p>
                  </a:txBody>
                  <a:tcPr marT="34290" marB="34290"/>
                </a:tc>
                <a:tc>
                  <a:txBody>
                    <a:bodyPr/>
                    <a:lstStyle/>
                    <a:p>
                      <a:r>
                        <a:rPr lang="en-GB" sz="1100" dirty="0" smtClean="0"/>
                        <a:t>80</a:t>
                      </a:r>
                      <a:endParaRPr lang="en-GB" sz="1100" dirty="0"/>
                    </a:p>
                  </a:txBody>
                  <a:tcPr marT="34290" marB="34290"/>
                </a:tc>
              </a:tr>
              <a:tr h="283305">
                <a:tc>
                  <a:txBody>
                    <a:bodyPr/>
                    <a:lstStyle/>
                    <a:p>
                      <a:r>
                        <a:rPr lang="en-GB" sz="1100" dirty="0" smtClean="0"/>
                        <a:t>Repeat dispensing </a:t>
                      </a:r>
                      <a:endParaRPr lang="en-GB" sz="1100" dirty="0"/>
                    </a:p>
                  </a:txBody>
                  <a:tcPr marT="34290" marB="34290"/>
                </a:tc>
                <a:tc>
                  <a:txBody>
                    <a:bodyPr/>
                    <a:lstStyle/>
                    <a:p>
                      <a:r>
                        <a:rPr lang="en-GB" sz="1100" dirty="0" smtClean="0"/>
                        <a:t>53</a:t>
                      </a:r>
                      <a:endParaRPr lang="en-GB" sz="1100" dirty="0"/>
                    </a:p>
                  </a:txBody>
                  <a:tcPr marT="34290" marB="34290"/>
                </a:tc>
              </a:tr>
              <a:tr h="283305">
                <a:tc>
                  <a:txBody>
                    <a:bodyPr/>
                    <a:lstStyle/>
                    <a:p>
                      <a:r>
                        <a:rPr lang="en-GB" sz="1100" dirty="0" smtClean="0"/>
                        <a:t>Medicine reconciliation</a:t>
                      </a:r>
                      <a:endParaRPr lang="en-GB" sz="1100" dirty="0"/>
                    </a:p>
                  </a:txBody>
                  <a:tcPr marT="34290" marB="34290"/>
                </a:tc>
                <a:tc>
                  <a:txBody>
                    <a:bodyPr/>
                    <a:lstStyle/>
                    <a:p>
                      <a:r>
                        <a:rPr lang="en-GB" sz="1100" dirty="0" smtClean="0"/>
                        <a:t>28</a:t>
                      </a:r>
                      <a:endParaRPr lang="en-GB" sz="1100" dirty="0"/>
                    </a:p>
                  </a:txBody>
                  <a:tcPr marT="34290" marB="34290"/>
                </a:tc>
              </a:tr>
              <a:tr h="283305">
                <a:tc>
                  <a:txBody>
                    <a:bodyPr/>
                    <a:lstStyle/>
                    <a:p>
                      <a:r>
                        <a:rPr lang="en-GB" sz="1100" dirty="0" smtClean="0"/>
                        <a:t>Smoking cessation</a:t>
                      </a:r>
                      <a:endParaRPr lang="en-GB" sz="1100" dirty="0"/>
                    </a:p>
                  </a:txBody>
                  <a:tcPr marT="34290" marB="34290"/>
                </a:tc>
                <a:tc>
                  <a:txBody>
                    <a:bodyPr/>
                    <a:lstStyle/>
                    <a:p>
                      <a:r>
                        <a:rPr lang="en-GB" sz="1100" dirty="0" smtClean="0"/>
                        <a:t>25</a:t>
                      </a:r>
                      <a:endParaRPr lang="en-GB" sz="1100" dirty="0"/>
                    </a:p>
                  </a:txBody>
                  <a:tcPr marT="34290" marB="34290"/>
                </a:tc>
              </a:tr>
              <a:tr h="283305">
                <a:tc>
                  <a:txBody>
                    <a:bodyPr/>
                    <a:lstStyle/>
                    <a:p>
                      <a:r>
                        <a:rPr lang="en-GB" sz="1100" dirty="0" smtClean="0"/>
                        <a:t>Discussion </a:t>
                      </a:r>
                      <a:endParaRPr lang="en-GB" sz="1100" dirty="0"/>
                    </a:p>
                  </a:txBody>
                  <a:tcPr marT="34290" marB="34290"/>
                </a:tc>
                <a:tc>
                  <a:txBody>
                    <a:bodyPr/>
                    <a:lstStyle/>
                    <a:p>
                      <a:r>
                        <a:rPr lang="en-GB" sz="1100" dirty="0" smtClean="0"/>
                        <a:t>23</a:t>
                      </a:r>
                      <a:endParaRPr lang="en-GB" sz="1100" dirty="0"/>
                    </a:p>
                  </a:txBody>
                  <a:tcPr marT="34290" marB="34290"/>
                </a:tc>
              </a:tr>
              <a:tr h="283305">
                <a:tc>
                  <a:txBody>
                    <a:bodyPr/>
                    <a:lstStyle/>
                    <a:p>
                      <a:r>
                        <a:rPr lang="en-GB" sz="1100" dirty="0" smtClean="0"/>
                        <a:t>Review of dosage form</a:t>
                      </a:r>
                      <a:endParaRPr lang="en-GB" sz="1100" dirty="0"/>
                    </a:p>
                  </a:txBody>
                  <a:tcPr marT="34290" marB="34290"/>
                </a:tc>
                <a:tc>
                  <a:txBody>
                    <a:bodyPr/>
                    <a:lstStyle/>
                    <a:p>
                      <a:r>
                        <a:rPr lang="en-GB" sz="1100" dirty="0" smtClean="0"/>
                        <a:t>17</a:t>
                      </a:r>
                      <a:endParaRPr lang="en-GB" sz="1100" dirty="0"/>
                    </a:p>
                  </a:txBody>
                  <a:tcPr marT="34290" marB="34290"/>
                </a:tc>
              </a:tr>
              <a:tr h="283305">
                <a:tc>
                  <a:txBody>
                    <a:bodyPr/>
                    <a:lstStyle/>
                    <a:p>
                      <a:r>
                        <a:rPr lang="en-GB" sz="1100" dirty="0" smtClean="0"/>
                        <a:t>Review MDS arrangements</a:t>
                      </a:r>
                      <a:endParaRPr lang="en-GB" sz="1100" dirty="0"/>
                    </a:p>
                  </a:txBody>
                  <a:tcPr marT="34290" marB="34290"/>
                </a:tc>
                <a:tc>
                  <a:txBody>
                    <a:bodyPr/>
                    <a:lstStyle/>
                    <a:p>
                      <a:r>
                        <a:rPr lang="en-GB" sz="1100" dirty="0" smtClean="0"/>
                        <a:t>13</a:t>
                      </a:r>
                      <a:endParaRPr lang="en-GB" sz="1100" dirty="0"/>
                    </a:p>
                  </a:txBody>
                  <a:tcPr marT="34290" marB="34290"/>
                </a:tc>
              </a:tr>
              <a:tr h="283305">
                <a:tc>
                  <a:txBody>
                    <a:bodyPr/>
                    <a:lstStyle/>
                    <a:p>
                      <a:r>
                        <a:rPr lang="en-GB" sz="1100" dirty="0" smtClean="0"/>
                        <a:t>Flu vaccination</a:t>
                      </a:r>
                      <a:endParaRPr lang="en-GB" sz="1100" dirty="0"/>
                    </a:p>
                  </a:txBody>
                  <a:tcPr marT="34290" marB="34290"/>
                </a:tc>
                <a:tc>
                  <a:txBody>
                    <a:bodyPr/>
                    <a:lstStyle/>
                    <a:p>
                      <a:r>
                        <a:rPr lang="en-GB" sz="1100" dirty="0" smtClean="0"/>
                        <a:t>12</a:t>
                      </a:r>
                      <a:endParaRPr lang="en-GB" sz="1100" dirty="0"/>
                    </a:p>
                  </a:txBody>
                  <a:tcPr marT="34290" marB="34290"/>
                </a:tc>
              </a:tr>
              <a:tr h="283305">
                <a:tc>
                  <a:txBody>
                    <a:bodyPr/>
                    <a:lstStyle/>
                    <a:p>
                      <a:r>
                        <a:rPr lang="en-GB" sz="1100" dirty="0" smtClean="0"/>
                        <a:t>MAR chart</a:t>
                      </a:r>
                      <a:endParaRPr lang="en-GB" sz="1100" dirty="0"/>
                    </a:p>
                  </a:txBody>
                  <a:tcPr marT="34290" marB="34290"/>
                </a:tc>
                <a:tc>
                  <a:txBody>
                    <a:bodyPr/>
                    <a:lstStyle/>
                    <a:p>
                      <a:r>
                        <a:rPr lang="en-GB" sz="1100" dirty="0" smtClean="0"/>
                        <a:t>7</a:t>
                      </a:r>
                      <a:endParaRPr lang="en-GB" sz="1100" dirty="0"/>
                    </a:p>
                  </a:txBody>
                  <a:tcPr marT="34290" marB="34290"/>
                </a:tc>
              </a:tr>
              <a:tr h="283305">
                <a:tc>
                  <a:txBody>
                    <a:bodyPr/>
                    <a:lstStyle/>
                    <a:p>
                      <a:r>
                        <a:rPr lang="en-GB" sz="1100" dirty="0" smtClean="0"/>
                        <a:t>Large print labels</a:t>
                      </a:r>
                      <a:endParaRPr lang="en-GB" sz="1100" dirty="0"/>
                    </a:p>
                  </a:txBody>
                  <a:tcPr marT="34290" marB="34290"/>
                </a:tc>
                <a:tc>
                  <a:txBody>
                    <a:bodyPr/>
                    <a:lstStyle/>
                    <a:p>
                      <a:r>
                        <a:rPr lang="en-GB" sz="1100" dirty="0" smtClean="0"/>
                        <a:t>7</a:t>
                      </a:r>
                      <a:endParaRPr lang="en-GB" sz="1100" dirty="0"/>
                    </a:p>
                  </a:txBody>
                  <a:tcPr marT="34290" marB="34290"/>
                </a:tc>
              </a:tr>
              <a:tr h="283305">
                <a:tc>
                  <a:txBody>
                    <a:bodyPr/>
                    <a:lstStyle/>
                    <a:p>
                      <a:r>
                        <a:rPr lang="en-GB" sz="1100" dirty="0" smtClean="0"/>
                        <a:t>Easy open tops</a:t>
                      </a:r>
                      <a:endParaRPr lang="en-GB" sz="1100" dirty="0"/>
                    </a:p>
                  </a:txBody>
                  <a:tcPr marT="34290" marB="34290"/>
                </a:tc>
                <a:tc>
                  <a:txBody>
                    <a:bodyPr/>
                    <a:lstStyle/>
                    <a:p>
                      <a:r>
                        <a:rPr lang="en-GB" sz="1100" dirty="0" smtClean="0"/>
                        <a:t>6</a:t>
                      </a:r>
                      <a:endParaRPr lang="en-GB" sz="1100" dirty="0"/>
                    </a:p>
                  </a:txBody>
                  <a:tcPr marT="34290" marB="34290"/>
                </a:tc>
              </a:tr>
              <a:tr h="283305">
                <a:tc>
                  <a:txBody>
                    <a:bodyPr/>
                    <a:lstStyle/>
                    <a:p>
                      <a:r>
                        <a:rPr lang="en-GB" sz="1100" dirty="0" smtClean="0"/>
                        <a:t>Healthy living advice</a:t>
                      </a:r>
                      <a:endParaRPr lang="en-GB" sz="1100" dirty="0"/>
                    </a:p>
                  </a:txBody>
                  <a:tcPr marT="34290" marB="34290"/>
                </a:tc>
                <a:tc>
                  <a:txBody>
                    <a:bodyPr/>
                    <a:lstStyle/>
                    <a:p>
                      <a:r>
                        <a:rPr lang="en-GB" sz="1100" dirty="0" smtClean="0"/>
                        <a:t>6</a:t>
                      </a:r>
                      <a:endParaRPr lang="en-GB" sz="1100" dirty="0"/>
                    </a:p>
                  </a:txBody>
                  <a:tcPr marT="34290" marB="34290"/>
                </a:tc>
              </a:tr>
              <a:tr h="283305">
                <a:tc>
                  <a:txBody>
                    <a:bodyPr/>
                    <a:lstStyle/>
                    <a:p>
                      <a:r>
                        <a:rPr lang="en-GB" sz="1100" dirty="0" smtClean="0"/>
                        <a:t>Appliance</a:t>
                      </a:r>
                      <a:r>
                        <a:rPr lang="en-GB" sz="1100" baseline="0" dirty="0" smtClean="0"/>
                        <a:t> </a:t>
                      </a:r>
                      <a:r>
                        <a:rPr lang="en-GB" sz="1100" dirty="0" smtClean="0"/>
                        <a:t>Use Review</a:t>
                      </a:r>
                      <a:endParaRPr lang="en-GB" sz="1100" dirty="0"/>
                    </a:p>
                  </a:txBody>
                  <a:tcPr marT="34290" marB="34290"/>
                </a:tc>
                <a:tc>
                  <a:txBody>
                    <a:bodyPr/>
                    <a:lstStyle/>
                    <a:p>
                      <a:r>
                        <a:rPr lang="en-GB" sz="1100" dirty="0" smtClean="0"/>
                        <a:t>1</a:t>
                      </a:r>
                      <a:endParaRPr lang="en-GB" sz="1100" dirty="0"/>
                    </a:p>
                  </a:txBody>
                  <a:tcPr marT="34290" marB="34290"/>
                </a:tc>
              </a:tr>
            </a:tbl>
          </a:graphicData>
        </a:graphic>
      </p:graphicFrame>
    </p:spTree>
    <p:extLst>
      <p:ext uri="{BB962C8B-B14F-4D97-AF65-F5344CB8AC3E}">
        <p14:creationId xmlns:p14="http://schemas.microsoft.com/office/powerpoint/2010/main" val="3830955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1254</TotalTime>
  <Words>1027</Words>
  <Application>Microsoft Macintosh PowerPoint</Application>
  <PresentationFormat>On-screen Show (4:3)</PresentationFormat>
  <Paragraphs>132</Paragraphs>
  <Slides>10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Mangal</vt:lpstr>
      <vt:lpstr>Office Theme</vt:lpstr>
      <vt:lpstr>PowerPoint Presentation</vt:lpstr>
      <vt:lpstr>Regionally-based system-wide integrators - Improving the health and wealth of the country </vt:lpstr>
      <vt:lpstr>The Medicines Pathway</vt:lpstr>
      <vt:lpstr>Clinical Handover –  Integrated Transfer of Care</vt:lpstr>
      <vt:lpstr>Newcastle study…..</vt:lpstr>
      <vt:lpstr>Isle of Wight</vt:lpstr>
      <vt:lpstr>PowerPoint Presentation</vt:lpstr>
      <vt:lpstr>MYTHS ABOUT THIS SERVICE….</vt:lpstr>
      <vt:lpstr>PowerPoint Presentation</vt:lpstr>
      <vt:lpstr>WHY IS THIS IMPORTANT LOCALLY?</vt:lpstr>
    </vt:vector>
  </TitlesOfParts>
  <Company>Headfudge Design Ltd</Company>
  <LinksUpToDate>false</LinksUpToDate>
  <SharedDoc>false</SharedDoc>
  <HyperlinkBase/>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Pierpoint</dc:creator>
  <cp:lastModifiedBy>Richard Buxton</cp:lastModifiedBy>
  <cp:revision>26</cp:revision>
  <cp:lastPrinted>2017-09-12T08:49:30Z</cp:lastPrinted>
  <dcterms:created xsi:type="dcterms:W3CDTF">2015-11-09T13:44:52Z</dcterms:created>
  <dcterms:modified xsi:type="dcterms:W3CDTF">2017-10-26T11:15:29Z</dcterms:modified>
</cp:coreProperties>
</file>