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5" r:id="rId6"/>
  </p:sldMasterIdLst>
  <p:notesMasterIdLst>
    <p:notesMasterId r:id="rId20"/>
  </p:notesMasterIdLst>
  <p:handoutMasterIdLst>
    <p:handoutMasterId r:id="rId21"/>
  </p:handoutMasterIdLst>
  <p:sldIdLst>
    <p:sldId id="257" r:id="rId7"/>
    <p:sldId id="740" r:id="rId8"/>
    <p:sldId id="739" r:id="rId9"/>
    <p:sldId id="759" r:id="rId10"/>
    <p:sldId id="767" r:id="rId11"/>
    <p:sldId id="768" r:id="rId12"/>
    <p:sldId id="769" r:id="rId13"/>
    <p:sldId id="761" r:id="rId14"/>
    <p:sldId id="776" r:id="rId15"/>
    <p:sldId id="777" r:id="rId16"/>
    <p:sldId id="258" r:id="rId17"/>
    <p:sldId id="758" r:id="rId18"/>
    <p:sldId id="7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laden" initials="JS" lastIdx="2" clrIdx="0">
    <p:extLst>
      <p:ext uri="{19B8F6BF-5375-455C-9EA6-DF929625EA0E}">
        <p15:presenceInfo xmlns:p15="http://schemas.microsoft.com/office/powerpoint/2012/main" userId="S-1-5-21-4176695264-1654134612-161201883-1154" providerId="AD"/>
      </p:ext>
    </p:extLst>
  </p:cmAuthor>
  <p:cmAuthor id="2" name="Andrew Liles" initials="AL" lastIdx="2" clrIdx="1">
    <p:extLst>
      <p:ext uri="{19B8F6BF-5375-455C-9EA6-DF929625EA0E}">
        <p15:presenceInfo xmlns:p15="http://schemas.microsoft.com/office/powerpoint/2012/main" userId="S::andrew.liles@consiliumpartners.co.uk::e7b2444d-6501-4061-ade9-93ed77554d96" providerId="AD"/>
      </p:ext>
    </p:extLst>
  </p:cmAuthor>
  <p:cmAuthor id="3" name="Suzi Van Es" initials="SVE" lastIdx="2" clrIdx="2">
    <p:extLst>
      <p:ext uri="{19B8F6BF-5375-455C-9EA6-DF929625EA0E}">
        <p15:presenceInfo xmlns:p15="http://schemas.microsoft.com/office/powerpoint/2012/main" userId="S::suzi.vanes@wessexahsn.net::b0a85561-31fa-4965-ae49-47f76f5cf9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52D"/>
    <a:srgbClr val="0000FF"/>
    <a:srgbClr val="215968"/>
    <a:srgbClr val="2C6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7371"/>
  </p:normalViewPr>
  <p:slideViewPr>
    <p:cSldViewPr snapToGrid="0">
      <p:cViewPr varScale="1">
        <p:scale>
          <a:sx n="66" d="100"/>
          <a:sy n="66" d="100"/>
        </p:scale>
        <p:origin x="2381"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clare\Documents\Wessex%20AHSN\RD%20Hants\eRD%20by%20AHS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eRD by AHSN Oct - Dec 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'eRD data'!$F$1</c:f>
              <c:strCache>
                <c:ptCount val="1"/>
                <c:pt idx="0">
                  <c:v>eRD Items as Pct of Total Items</c:v>
                </c:pt>
              </c:strCache>
            </c:strRef>
          </c:tx>
          <c:spPr>
            <a:solidFill>
              <a:schemeClr val="accent1"/>
            </a:solidFill>
            <a:ln>
              <a:noFill/>
            </a:ln>
            <a:effectLst/>
          </c:spPr>
          <c:invertIfNegative val="0"/>
          <c:cat>
            <c:strRef>
              <c:f>'eRD data'!$B$2:$B$16</c:f>
              <c:strCache>
                <c:ptCount val="14"/>
                <c:pt idx="0">
                  <c:v>EAST MIDLANDS AHSN</c:v>
                </c:pt>
                <c:pt idx="1">
                  <c:v>INNOVATION AGENCY AHSN</c:v>
                </c:pt>
                <c:pt idx="2">
                  <c:v>WEST MIDLANDS AHSN</c:v>
                </c:pt>
                <c:pt idx="3">
                  <c:v>EASTERN AHSN</c:v>
                </c:pt>
                <c:pt idx="4">
                  <c:v>HEALTH INNOVATION MANCHESTER AHSN</c:v>
                </c:pt>
                <c:pt idx="5">
                  <c:v>KENT SURREY &amp; SUSSEX AHSN</c:v>
                </c:pt>
                <c:pt idx="6">
                  <c:v>SOUTH WEST AHSN</c:v>
                </c:pt>
                <c:pt idx="7">
                  <c:v>WESSEX AHSN</c:v>
                </c:pt>
                <c:pt idx="8">
                  <c:v>OXFORD AHSN</c:v>
                </c:pt>
                <c:pt idx="9">
                  <c:v>YORKSHIRE &amp; HUMBER AHSN</c:v>
                </c:pt>
                <c:pt idx="10">
                  <c:v>WEST OF ENGLAND AHSN</c:v>
                </c:pt>
                <c:pt idx="11">
                  <c:v>UCL PARTNERS AHSN</c:v>
                </c:pt>
                <c:pt idx="12">
                  <c:v>HEALTH INNOVATION NETWORK AHSN</c:v>
                </c:pt>
                <c:pt idx="13">
                  <c:v>NORTH EAST &amp; NORTH CUMBRIA AHSN</c:v>
                </c:pt>
              </c:strCache>
              <c:extLst/>
            </c:strRef>
          </c:cat>
          <c:val>
            <c:numRef>
              <c:f>'eRD data'!$F$2:$F$16</c:f>
              <c:numCache>
                <c:formatCode>0.00</c:formatCode>
                <c:ptCount val="14"/>
                <c:pt idx="0">
                  <c:v>3.02</c:v>
                </c:pt>
                <c:pt idx="1">
                  <c:v>4.28</c:v>
                </c:pt>
                <c:pt idx="2">
                  <c:v>5.04</c:v>
                </c:pt>
                <c:pt idx="3">
                  <c:v>5.46</c:v>
                </c:pt>
                <c:pt idx="4">
                  <c:v>5.6</c:v>
                </c:pt>
                <c:pt idx="5">
                  <c:v>6.23</c:v>
                </c:pt>
                <c:pt idx="6">
                  <c:v>7.03</c:v>
                </c:pt>
                <c:pt idx="7">
                  <c:v>7.68</c:v>
                </c:pt>
                <c:pt idx="8">
                  <c:v>7.7</c:v>
                </c:pt>
                <c:pt idx="9">
                  <c:v>8.67</c:v>
                </c:pt>
                <c:pt idx="10">
                  <c:v>18.22</c:v>
                </c:pt>
                <c:pt idx="11">
                  <c:v>18.829999999999998</c:v>
                </c:pt>
                <c:pt idx="12">
                  <c:v>24.01</c:v>
                </c:pt>
                <c:pt idx="13">
                  <c:v>25.37</c:v>
                </c:pt>
              </c:numCache>
              <c:extLst/>
            </c:numRef>
          </c:val>
          <c:extLst>
            <c:ext xmlns:c16="http://schemas.microsoft.com/office/drawing/2014/chart" uri="{C3380CC4-5D6E-409C-BE32-E72D297353CC}">
              <c16:uniqueId val="{00000000-EEF4-E74B-945F-6849218EB5EE}"/>
            </c:ext>
          </c:extLst>
        </c:ser>
        <c:ser>
          <c:idx val="1"/>
          <c:order val="1"/>
          <c:tx>
            <c:strRef>
              <c:f>'eRD data'!$G$1</c:f>
              <c:strCache>
                <c:ptCount val="1"/>
                <c:pt idx="0">
                  <c:v>eRD Items as Pct of EPS Items</c:v>
                </c:pt>
              </c:strCache>
            </c:strRef>
          </c:tx>
          <c:spPr>
            <a:solidFill>
              <a:schemeClr val="accent2"/>
            </a:solidFill>
            <a:ln>
              <a:noFill/>
            </a:ln>
            <a:effectLst/>
          </c:spPr>
          <c:invertIfNegative val="0"/>
          <c:cat>
            <c:strRef>
              <c:f>'eRD data'!$B$2:$B$16</c:f>
              <c:strCache>
                <c:ptCount val="14"/>
                <c:pt idx="0">
                  <c:v>EAST MIDLANDS AHSN</c:v>
                </c:pt>
                <c:pt idx="1">
                  <c:v>INNOVATION AGENCY AHSN</c:v>
                </c:pt>
                <c:pt idx="2">
                  <c:v>WEST MIDLANDS AHSN</c:v>
                </c:pt>
                <c:pt idx="3">
                  <c:v>EASTERN AHSN</c:v>
                </c:pt>
                <c:pt idx="4">
                  <c:v>HEALTH INNOVATION MANCHESTER AHSN</c:v>
                </c:pt>
                <c:pt idx="5">
                  <c:v>KENT SURREY &amp; SUSSEX AHSN</c:v>
                </c:pt>
                <c:pt idx="6">
                  <c:v>SOUTH WEST AHSN</c:v>
                </c:pt>
                <c:pt idx="7">
                  <c:v>WESSEX AHSN</c:v>
                </c:pt>
                <c:pt idx="8">
                  <c:v>OXFORD AHSN</c:v>
                </c:pt>
                <c:pt idx="9">
                  <c:v>YORKSHIRE &amp; HUMBER AHSN</c:v>
                </c:pt>
                <c:pt idx="10">
                  <c:v>WEST OF ENGLAND AHSN</c:v>
                </c:pt>
                <c:pt idx="11">
                  <c:v>UCL PARTNERS AHSN</c:v>
                </c:pt>
                <c:pt idx="12">
                  <c:v>HEALTH INNOVATION NETWORK AHSN</c:v>
                </c:pt>
                <c:pt idx="13">
                  <c:v>NORTH EAST &amp; NORTH CUMBRIA AHSN</c:v>
                </c:pt>
              </c:strCache>
              <c:extLst/>
            </c:strRef>
          </c:cat>
          <c:val>
            <c:numRef>
              <c:f>'eRD data'!$G$2:$G$16</c:f>
              <c:numCache>
                <c:formatCode>0.00</c:formatCode>
                <c:ptCount val="14"/>
                <c:pt idx="0">
                  <c:v>4.67</c:v>
                </c:pt>
                <c:pt idx="1">
                  <c:v>5.53</c:v>
                </c:pt>
                <c:pt idx="2">
                  <c:v>7.25</c:v>
                </c:pt>
                <c:pt idx="3">
                  <c:v>8.2200000000000006</c:v>
                </c:pt>
                <c:pt idx="4">
                  <c:v>7.36</c:v>
                </c:pt>
                <c:pt idx="5">
                  <c:v>9.14</c:v>
                </c:pt>
                <c:pt idx="6">
                  <c:v>10.87</c:v>
                </c:pt>
                <c:pt idx="7">
                  <c:v>10.36</c:v>
                </c:pt>
                <c:pt idx="8">
                  <c:v>12.17</c:v>
                </c:pt>
                <c:pt idx="9">
                  <c:v>12.67</c:v>
                </c:pt>
                <c:pt idx="10">
                  <c:v>25.38</c:v>
                </c:pt>
                <c:pt idx="11">
                  <c:v>25.22</c:v>
                </c:pt>
                <c:pt idx="12">
                  <c:v>31.06</c:v>
                </c:pt>
                <c:pt idx="13">
                  <c:v>32.56</c:v>
                </c:pt>
              </c:numCache>
              <c:extLst/>
            </c:numRef>
          </c:val>
          <c:extLst>
            <c:ext xmlns:c16="http://schemas.microsoft.com/office/drawing/2014/chart" uri="{C3380CC4-5D6E-409C-BE32-E72D297353CC}">
              <c16:uniqueId val="{00000001-EEF4-E74B-945F-6849218EB5EE}"/>
            </c:ext>
          </c:extLst>
        </c:ser>
        <c:dLbls>
          <c:showLegendKey val="0"/>
          <c:showVal val="0"/>
          <c:showCatName val="0"/>
          <c:showSerName val="0"/>
          <c:showPercent val="0"/>
          <c:showBubbleSize val="0"/>
        </c:dLbls>
        <c:gapWidth val="219"/>
        <c:overlap val="-27"/>
        <c:axId val="849806736"/>
        <c:axId val="849809616"/>
      </c:barChart>
      <c:catAx>
        <c:axId val="84980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09616"/>
        <c:crosses val="autoZero"/>
        <c:auto val="1"/>
        <c:lblAlgn val="ctr"/>
        <c:lblOffset val="100"/>
        <c:noMultiLvlLbl val="0"/>
      </c:catAx>
      <c:valAx>
        <c:axId val="849809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06736"/>
        <c:crosses val="autoZero"/>
        <c:crossBetween val="between"/>
      </c:valAx>
      <c:spPr>
        <a:noFill/>
        <a:ln>
          <a:noFill/>
        </a:ln>
        <a:effectLst/>
      </c:spPr>
    </c:plotArea>
    <c:legend>
      <c:legendPos val="b"/>
      <c:layout>
        <c:manualLayout>
          <c:xMode val="edge"/>
          <c:yMode val="edge"/>
          <c:x val="0.25832212669805837"/>
          <c:y val="0.90606030784266633"/>
          <c:w val="0.51842881088503801"/>
          <c:h val="4.545485395586225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C7CDF-70C7-46B6-9AD3-1C6F309C52A5}"/>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B34D66-1C53-4FBA-B95B-E06F98D5E768}"/>
              </a:ext>
            </a:extLst>
          </p:cNvPr>
          <p:cNvSpPr>
            <a:spLocks noGrp="1"/>
          </p:cNvSpPr>
          <p:nvPr>
            <p:ph type="dt" sz="quarter" idx="1"/>
          </p:nvPr>
        </p:nvSpPr>
        <p:spPr>
          <a:xfrm>
            <a:off x="3849688" y="0"/>
            <a:ext cx="2944812" cy="496888"/>
          </a:xfrm>
          <a:prstGeom prst="rect">
            <a:avLst/>
          </a:prstGeom>
        </p:spPr>
        <p:txBody>
          <a:bodyPr vert="horz" lIns="91440" tIns="45720" rIns="91440" bIns="45720" rtlCol="0"/>
          <a:lstStyle>
            <a:lvl1pPr algn="r">
              <a:defRPr sz="1200"/>
            </a:lvl1pPr>
          </a:lstStyle>
          <a:p>
            <a:fld id="{92369D1B-7AE0-49FE-9889-8125A6E59868}" type="datetimeFigureOut">
              <a:rPr lang="en-GB" smtClean="0"/>
              <a:t>27/03/2020</a:t>
            </a:fld>
            <a:endParaRPr lang="en-GB"/>
          </a:p>
        </p:txBody>
      </p:sp>
      <p:sp>
        <p:nvSpPr>
          <p:cNvPr id="4" name="Footer Placeholder 3">
            <a:extLst>
              <a:ext uri="{FF2B5EF4-FFF2-40B4-BE49-F238E27FC236}">
                <a16:creationId xmlns:a16="http://schemas.microsoft.com/office/drawing/2014/main" id="{DA4EDA5C-FB58-4593-A448-3A72CC8F5DD0}"/>
              </a:ext>
            </a:extLst>
          </p:cNvPr>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1615C-1173-4C2A-8E69-4C1C02C2D31E}"/>
              </a:ext>
            </a:extLst>
          </p:cNvPr>
          <p:cNvSpPr>
            <a:spLocks noGrp="1"/>
          </p:cNvSpPr>
          <p:nvPr>
            <p:ph type="sldNum" sz="quarter" idx="3"/>
          </p:nvPr>
        </p:nvSpPr>
        <p:spPr>
          <a:xfrm>
            <a:off x="3849688" y="9428163"/>
            <a:ext cx="2944812" cy="496887"/>
          </a:xfrm>
          <a:prstGeom prst="rect">
            <a:avLst/>
          </a:prstGeom>
        </p:spPr>
        <p:txBody>
          <a:bodyPr vert="horz" lIns="91440" tIns="45720" rIns="91440" bIns="45720" rtlCol="0" anchor="b"/>
          <a:lstStyle>
            <a:lvl1pPr algn="r">
              <a:defRPr sz="1200"/>
            </a:lvl1pPr>
          </a:lstStyle>
          <a:p>
            <a:fld id="{76A1A7D7-7193-45BE-8BD8-0AAFE08CB00B}" type="slidenum">
              <a:rPr lang="en-GB" smtClean="0"/>
              <a:t>‹#›</a:t>
            </a:fld>
            <a:endParaRPr lang="en-GB"/>
          </a:p>
        </p:txBody>
      </p:sp>
    </p:spTree>
    <p:extLst>
      <p:ext uri="{BB962C8B-B14F-4D97-AF65-F5344CB8AC3E}">
        <p14:creationId xmlns:p14="http://schemas.microsoft.com/office/powerpoint/2010/main" val="25367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544" y="0"/>
            <a:ext cx="2944971" cy="497976"/>
          </a:xfrm>
          <a:prstGeom prst="rect">
            <a:avLst/>
          </a:prstGeom>
        </p:spPr>
        <p:txBody>
          <a:bodyPr vert="horz" lIns="91440" tIns="45720" rIns="91440" bIns="45720" rtlCol="0"/>
          <a:lstStyle>
            <a:lvl1pPr algn="r">
              <a:defRPr sz="1200"/>
            </a:lvl1pPr>
          </a:lstStyle>
          <a:p>
            <a:fld id="{0EF65F0A-4E63-4A2D-870F-B3B5C14BBFA2}" type="datetimeFigureOut">
              <a:rPr lang="en-GB" smtClean="0"/>
              <a:t>27/03/2020</a:t>
            </a:fld>
            <a:endParaRPr lang="en-GB"/>
          </a:p>
        </p:txBody>
      </p:sp>
      <p:sp>
        <p:nvSpPr>
          <p:cNvPr id="4" name="Slide Image Placeholder 3"/>
          <p:cNvSpPr>
            <a:spLocks noGrp="1" noRot="1" noChangeAspect="1"/>
          </p:cNvSpPr>
          <p:nvPr>
            <p:ph type="sldImg" idx="2"/>
          </p:nvPr>
        </p:nvSpPr>
        <p:spPr>
          <a:xfrm>
            <a:off x="1165225" y="1239838"/>
            <a:ext cx="4465638"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4971"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544" y="9427076"/>
            <a:ext cx="2944971" cy="497975"/>
          </a:xfrm>
          <a:prstGeom prst="rect">
            <a:avLst/>
          </a:prstGeom>
        </p:spPr>
        <p:txBody>
          <a:bodyPr vert="horz" lIns="91440" tIns="45720" rIns="91440" bIns="45720" rtlCol="0" anchor="b"/>
          <a:lstStyle>
            <a:lvl1pPr algn="r">
              <a:defRPr sz="1200"/>
            </a:lvl1pPr>
          </a:lstStyle>
          <a:p>
            <a:fld id="{CEC5829F-47EE-4337-9055-D18C30A345FA}" type="slidenum">
              <a:rPr lang="en-GB" smtClean="0"/>
              <a:t>‹#›</a:t>
            </a:fld>
            <a:endParaRPr lang="en-GB"/>
          </a:p>
        </p:txBody>
      </p:sp>
    </p:spTree>
    <p:extLst>
      <p:ext uri="{BB962C8B-B14F-4D97-AF65-F5344CB8AC3E}">
        <p14:creationId xmlns:p14="http://schemas.microsoft.com/office/powerpoint/2010/main" val="206790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C.F.Brooks@soton.ac.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5638"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7AA9E-AC72-418C-B351-07FD2BC974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9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36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74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5638"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7AA9E-AC72-418C-B351-07FD2BC974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6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a:t>
            </a:fld>
            <a:endParaRPr lang="en-GB"/>
          </a:p>
        </p:txBody>
      </p:sp>
    </p:spTree>
    <p:extLst>
      <p:ext uri="{BB962C8B-B14F-4D97-AF65-F5344CB8AC3E}">
        <p14:creationId xmlns:p14="http://schemas.microsoft.com/office/powerpoint/2010/main" val="79794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60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dirty="0">
                <a:solidFill>
                  <a:schemeClr val="tx1"/>
                </a:solidFill>
                <a:effectLst/>
                <a:latin typeface="+mn-lt"/>
                <a:ea typeface="+mn-ea"/>
                <a:cs typeface="+mn-cs"/>
              </a:rPr>
              <a:t>Patient </a:t>
            </a:r>
            <a:r>
              <a:rPr lang="en-GB" sz="1200" b="0" i="0" u="sng" strike="noStrike" kern="1200" dirty="0" err="1">
                <a:solidFill>
                  <a:schemeClr val="tx1"/>
                </a:solidFill>
                <a:effectLst/>
                <a:latin typeface="+mn-lt"/>
                <a:ea typeface="+mn-ea"/>
                <a:cs typeface="+mn-cs"/>
              </a:rPr>
              <a:t>eRD</a:t>
            </a:r>
            <a:r>
              <a:rPr lang="en-GB" sz="1200" b="0" i="0" u="sng" strike="noStrike" kern="1200" dirty="0">
                <a:solidFill>
                  <a:schemeClr val="tx1"/>
                </a:solidFill>
                <a:effectLst/>
                <a:latin typeface="+mn-lt"/>
                <a:ea typeface="+mn-ea"/>
                <a:cs typeface="+mn-cs"/>
              </a:rPr>
              <a:t> experiences study</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Early findings from a small study with patients who use </a:t>
            </a:r>
            <a:r>
              <a:rPr lang="en-GB" sz="1200" b="0" i="0" u="none" strike="noStrike" kern="1200" dirty="0" err="1">
                <a:solidFill>
                  <a:schemeClr val="tx1"/>
                </a:solidFill>
                <a:effectLst/>
                <a:latin typeface="+mn-lt"/>
                <a:ea typeface="+mn-ea"/>
                <a:cs typeface="+mn-cs"/>
              </a:rPr>
              <a:t>eRD</a:t>
            </a:r>
            <a:r>
              <a:rPr lang="en-GB" sz="1200" b="0" i="0" u="none" strike="noStrike" kern="1200" dirty="0">
                <a:solidFill>
                  <a:schemeClr val="tx1"/>
                </a:solidFill>
                <a:effectLst/>
                <a:latin typeface="+mn-lt"/>
                <a:ea typeface="+mn-ea"/>
                <a:cs typeface="+mn-cs"/>
              </a:rPr>
              <a:t> (7 questionnaires, 5 telephone interviews), show that whilst 43% reported challenges in using </a:t>
            </a:r>
            <a:r>
              <a:rPr lang="en-GB" sz="1200" b="0" i="0" u="none" strike="noStrike" kern="1200" dirty="0" err="1">
                <a:solidFill>
                  <a:schemeClr val="tx1"/>
                </a:solidFill>
                <a:effectLst/>
                <a:latin typeface="+mn-lt"/>
                <a:ea typeface="+mn-ea"/>
                <a:cs typeface="+mn-cs"/>
              </a:rPr>
              <a:t>eRD</a:t>
            </a:r>
            <a:r>
              <a:rPr lang="en-GB" sz="1200" b="0" i="0" u="none" strike="noStrike" kern="1200" dirty="0">
                <a:solidFill>
                  <a:schemeClr val="tx1"/>
                </a:solidFill>
                <a:effectLst/>
                <a:latin typeface="+mn-lt"/>
                <a:ea typeface="+mn-ea"/>
                <a:cs typeface="+mn-cs"/>
              </a:rPr>
              <a:t>, the majority (72%), reported it to be helpful, with all stating that they would recommend </a:t>
            </a:r>
            <a:r>
              <a:rPr lang="en-GB" sz="1200" b="0" i="0" u="none" strike="noStrike" kern="1200" dirty="0" err="1">
                <a:solidFill>
                  <a:schemeClr val="tx1"/>
                </a:solidFill>
                <a:effectLst/>
                <a:latin typeface="+mn-lt"/>
                <a:ea typeface="+mn-ea"/>
                <a:cs typeface="+mn-cs"/>
              </a:rPr>
              <a:t>eRD</a:t>
            </a:r>
            <a:r>
              <a:rPr lang="en-GB" sz="1200" b="0" i="0" u="none" strike="noStrike" kern="1200" dirty="0">
                <a:solidFill>
                  <a:schemeClr val="tx1"/>
                </a:solidFill>
                <a:effectLst/>
                <a:latin typeface="+mn-lt"/>
                <a:ea typeface="+mn-ea"/>
                <a:cs typeface="+mn-cs"/>
              </a:rPr>
              <a:t> to their family and friends. For example, *Betty explains how she has found </a:t>
            </a:r>
            <a:r>
              <a:rPr lang="en-GB" sz="1200" b="0" i="0" u="none" strike="noStrike" kern="1200" dirty="0" err="1">
                <a:solidFill>
                  <a:schemeClr val="tx1"/>
                </a:solidFill>
                <a:effectLst/>
                <a:latin typeface="+mn-lt"/>
                <a:ea typeface="+mn-ea"/>
                <a:cs typeface="+mn-cs"/>
              </a:rPr>
              <a:t>eRD</a:t>
            </a:r>
            <a:r>
              <a:rPr lang="en-GB" sz="1200" b="0" i="0" u="none" strike="noStrike" kern="1200" dirty="0">
                <a:solidFill>
                  <a:schemeClr val="tx1"/>
                </a:solidFill>
                <a:effectLst/>
                <a:latin typeface="+mn-lt"/>
                <a:ea typeface="+mn-ea"/>
                <a:cs typeface="+mn-cs"/>
              </a:rPr>
              <a:t> helpful:</a:t>
            </a:r>
          </a:p>
          <a:p>
            <a:r>
              <a:rPr lang="en-GB" sz="1200" b="0" i="0" u="none" strike="noStrike" kern="1200" dirty="0">
                <a:solidFill>
                  <a:schemeClr val="tx1"/>
                </a:solidFill>
                <a:effectLst/>
                <a:latin typeface="+mn-lt"/>
                <a:ea typeface="+mn-ea"/>
                <a:cs typeface="+mn-cs"/>
              </a:rPr>
              <a:t>“Due to many problems with the buses, plus difficulties obtaining doctors appointments I find it helpful. Plus I find it saves my GP work and while I can collect prescriptions in person at the Pharmacy, thus saving the delivery service time, effort and expense, hopefully helping the NHS, too” </a:t>
            </a:r>
          </a:p>
          <a:p>
            <a:r>
              <a:rPr lang="en-GB" sz="1200" b="0" i="0" u="none" strike="noStrike" kern="1200" dirty="0">
                <a:solidFill>
                  <a:schemeClr val="tx1"/>
                </a:solidFill>
                <a:effectLst/>
                <a:latin typeface="+mn-lt"/>
                <a:ea typeface="+mn-ea"/>
                <a:cs typeface="+mn-cs"/>
              </a:rPr>
              <a:t>Brooks, C. F. (Study Lead),  Matheson-Monnet, C. B., &amp; </a:t>
            </a:r>
            <a:r>
              <a:rPr lang="en-GB" sz="1200" b="0" i="0" u="none" strike="noStrike" kern="1200" dirty="0" err="1">
                <a:solidFill>
                  <a:schemeClr val="tx1"/>
                </a:solidFill>
                <a:effectLst/>
                <a:latin typeface="+mn-lt"/>
                <a:ea typeface="+mn-ea"/>
                <a:cs typeface="+mn-cs"/>
              </a:rPr>
              <a:t>Argyropoulos</a:t>
            </a:r>
            <a:r>
              <a:rPr lang="en-GB" sz="1200" b="0" i="0" u="none" strike="noStrike" kern="1200" dirty="0">
                <a:solidFill>
                  <a:schemeClr val="tx1"/>
                </a:solidFill>
                <a:effectLst/>
                <a:latin typeface="+mn-lt"/>
                <a:ea typeface="+mn-ea"/>
                <a:cs typeface="+mn-cs"/>
              </a:rPr>
              <a:t>, A. Exploring the </a:t>
            </a:r>
            <a:r>
              <a:rPr lang="en-GB" sz="1200" b="0" i="0" u="none" strike="noStrike" kern="1200" dirty="0" err="1">
                <a:solidFill>
                  <a:schemeClr val="tx1"/>
                </a:solidFill>
                <a:effectLst/>
                <a:latin typeface="+mn-lt"/>
                <a:ea typeface="+mn-ea"/>
                <a:cs typeface="+mn-cs"/>
              </a:rPr>
              <a:t>eRD</a:t>
            </a:r>
            <a:r>
              <a:rPr lang="en-GB" sz="1200" b="0" i="0" u="none" strike="noStrike" kern="1200" dirty="0">
                <a:solidFill>
                  <a:schemeClr val="tx1"/>
                </a:solidFill>
                <a:effectLst/>
                <a:latin typeface="+mn-lt"/>
                <a:ea typeface="+mn-ea"/>
                <a:cs typeface="+mn-cs"/>
              </a:rPr>
              <a:t> experiences and views of patients study</a:t>
            </a:r>
            <a:r>
              <a:rPr lang="en-GB" sz="1200" b="0" i="1"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Centre for Implementation Science and Innovation Insight, University of Southampton and Wessex AHSN</a:t>
            </a:r>
          </a:p>
          <a:p>
            <a:r>
              <a:rPr lang="en-GB" sz="1200" b="0" i="0" u="none" strike="noStrike" kern="1200" dirty="0">
                <a:solidFill>
                  <a:schemeClr val="tx1"/>
                </a:solidFill>
                <a:effectLst/>
                <a:latin typeface="+mn-lt"/>
                <a:ea typeface="+mn-ea"/>
                <a:cs typeface="+mn-cs"/>
              </a:rPr>
              <a:t>Contact: Cindy Brooks, </a:t>
            </a:r>
            <a:r>
              <a:rPr lang="en-GB" sz="1200" b="0" i="0" u="sng" strike="noStrike" kern="1200" dirty="0">
                <a:solidFill>
                  <a:schemeClr val="tx1"/>
                </a:solidFill>
                <a:effectLst/>
                <a:latin typeface="+mn-lt"/>
                <a:ea typeface="+mn-ea"/>
                <a:cs typeface="+mn-cs"/>
                <a:hlinkClick r:id="rId3"/>
              </a:rPr>
              <a:t>C.F.Brooks@soton.ac.uk</a:t>
            </a:r>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EC5829F-47EE-4337-9055-D18C30A345FA}" type="slidenum">
              <a:rPr lang="en-GB" smtClean="0"/>
              <a:t>4</a:t>
            </a:fld>
            <a:endParaRPr lang="en-GB"/>
          </a:p>
        </p:txBody>
      </p:sp>
    </p:spTree>
    <p:extLst>
      <p:ext uri="{BB962C8B-B14F-4D97-AF65-F5344CB8AC3E}">
        <p14:creationId xmlns:p14="http://schemas.microsoft.com/office/powerpoint/2010/main" val="56216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0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47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67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91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5829F-47EE-4337-9055-D18C30A345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57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6071B0-53E4-4E69-A211-17A784ED9C7D}"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8792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CB4675-F704-4614-B003-4FC8BB978F1A}"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88961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72158F-D214-4CBD-9482-DCE86A12485E}"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67093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68490"/>
            <a:ext cx="7918648" cy="1104527"/>
          </a:xfrm>
          <a:prstGeom prst="rect">
            <a:avLst/>
          </a:prstGeom>
        </p:spPr>
        <p:txBody>
          <a:bodyPr>
            <a:normAutofit/>
          </a:bodyPr>
          <a:lstStyle>
            <a:lvl1pPr>
              <a:defRPr sz="36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39552" y="3645024"/>
            <a:ext cx="7920880" cy="1656184"/>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2690" cy="1700783"/>
          </a:xfrm>
          <a:prstGeom prst="rect">
            <a:avLst/>
          </a:prstGeom>
        </p:spPr>
      </p:pic>
    </p:spTree>
    <p:extLst>
      <p:ext uri="{BB962C8B-B14F-4D97-AF65-F5344CB8AC3E}">
        <p14:creationId xmlns:p14="http://schemas.microsoft.com/office/powerpoint/2010/main" val="13977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576064"/>
          </a:xfrm>
          <a:prstGeom prst="rect">
            <a:avLst/>
          </a:prstGeom>
        </p:spPr>
        <p:txBody>
          <a:bodyPr/>
          <a:lstStyle>
            <a:lvl1pPr>
              <a:defRPr sz="24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95536" y="1124744"/>
            <a:ext cx="8291264"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a:t>Click to edit Master text styles</a:t>
            </a:r>
          </a:p>
          <a:p>
            <a:pPr lvl="1"/>
            <a:r>
              <a:rPr lang="en-US" dirty="0"/>
              <a:t>Text</a:t>
            </a:r>
          </a:p>
          <a:p>
            <a:pPr lvl="2"/>
            <a:r>
              <a:rPr lang="en-US" dirty="0"/>
              <a:t>Text</a:t>
            </a:r>
          </a:p>
          <a:p>
            <a:pPr lvl="3"/>
            <a:r>
              <a:rPr lang="en-US" dirty="0"/>
              <a:t>Text</a:t>
            </a:r>
          </a:p>
          <a:p>
            <a:pPr lvl="4"/>
            <a:endParaRPr lang="en-US" dirty="0"/>
          </a:p>
        </p:txBody>
      </p:sp>
      <p:cxnSp>
        <p:nvCxnSpPr>
          <p:cNvPr id="4" name="Straight Connector 3"/>
          <p:cNvCxnSpPr/>
          <p:nvPr userDrawn="1"/>
        </p:nvCxnSpPr>
        <p:spPr>
          <a:xfrm flipH="1">
            <a:off x="323528" y="6381328"/>
            <a:ext cx="8496944"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479862" y="6464369"/>
            <a:ext cx="4484626" cy="276999"/>
          </a:xfrm>
          <a:prstGeom prst="rect">
            <a:avLst/>
          </a:prstGeom>
          <a:noFill/>
        </p:spPr>
        <p:txBody>
          <a:bodyPr wrap="none" rtlCol="0">
            <a:spAutoFit/>
          </a:bodyPr>
          <a:lstStyle/>
          <a:p>
            <a:r>
              <a:rPr lang="en-GB" sz="1200" b="1" dirty="0">
                <a:solidFill>
                  <a:srgbClr val="005EB8"/>
                </a:solidFill>
                <a:latin typeface="Arial" panose="020B0604020202020204" pitchFamily="34" charset="0"/>
                <a:cs typeface="Arial" panose="020B0604020202020204" pitchFamily="34" charset="0"/>
              </a:rPr>
              <a:t>NHS Business Services Authority</a:t>
            </a:r>
            <a:r>
              <a:rPr lang="en-GB" sz="1200" dirty="0">
                <a:solidFill>
                  <a:srgbClr val="005EB8"/>
                </a:solidFill>
                <a:latin typeface="Arial" panose="020B0604020202020204" pitchFamily="34" charset="0"/>
                <a:cs typeface="Arial" panose="020B0604020202020204" pitchFamily="34" charset="0"/>
              </a:rPr>
              <a:t>, </a:t>
            </a:r>
            <a:r>
              <a:rPr lang="en-GB" sz="1200" dirty="0">
                <a:solidFill>
                  <a:prstClr val="black">
                    <a:lumMod val="65000"/>
                    <a:lumOff val="35000"/>
                  </a:prstClr>
                </a:solidFill>
                <a:latin typeface="Arial" panose="020B0604020202020204" pitchFamily="34" charset="0"/>
                <a:cs typeface="Arial" panose="020B0604020202020204" pitchFamily="34" charset="0"/>
              </a:rPr>
              <a:t>a catalyst for better health</a:t>
            </a:r>
          </a:p>
        </p:txBody>
      </p:sp>
    </p:spTree>
    <p:extLst>
      <p:ext uri="{BB962C8B-B14F-4D97-AF65-F5344CB8AC3E}">
        <p14:creationId xmlns:p14="http://schemas.microsoft.com/office/powerpoint/2010/main" val="291315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6071B0-53E4-4E69-A211-17A784ED9C7D}"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20F9FBB9-EEBC-4525-BD5A-6331212891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spTree>
    <p:extLst>
      <p:ext uri="{BB962C8B-B14F-4D97-AF65-F5344CB8AC3E}">
        <p14:creationId xmlns:p14="http://schemas.microsoft.com/office/powerpoint/2010/main" val="301856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68402-FC07-4897-980C-8D4F7972FE34}"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EB8D8DDE-2D21-4C4F-BF35-8F9C26EDE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spTree>
    <p:extLst>
      <p:ext uri="{BB962C8B-B14F-4D97-AF65-F5344CB8AC3E}">
        <p14:creationId xmlns:p14="http://schemas.microsoft.com/office/powerpoint/2010/main" val="408316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A37E77-BAAF-4DA0-8CA4-734133AD5B29}"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53104030-4432-4C0B-8D76-F1F8CDDB09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spTree>
    <p:extLst>
      <p:ext uri="{BB962C8B-B14F-4D97-AF65-F5344CB8AC3E}">
        <p14:creationId xmlns:p14="http://schemas.microsoft.com/office/powerpoint/2010/main" val="26296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6CD98B-2C65-4708-986D-6BBD8BC1CF0A}"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B2C466C0-D70F-438E-BE6D-5DF860703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spTree>
    <p:extLst>
      <p:ext uri="{BB962C8B-B14F-4D97-AF65-F5344CB8AC3E}">
        <p14:creationId xmlns:p14="http://schemas.microsoft.com/office/powerpoint/2010/main" val="376334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0E3D3F-C2D9-4DF5-9970-EEB4FB73CC3C}" type="datetime1">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CE52A-2B0C-4FC0-8EA5-139AB3C8068F}" type="slidenum">
              <a:rPr lang="en-GB" smtClean="0"/>
              <a:t>‹#›</a:t>
            </a:fld>
            <a:endParaRPr lang="en-GB"/>
          </a:p>
        </p:txBody>
      </p:sp>
      <p:pic>
        <p:nvPicPr>
          <p:cNvPr id="10" name="Picture 9">
            <a:extLst>
              <a:ext uri="{FF2B5EF4-FFF2-40B4-BE49-F238E27FC236}">
                <a16:creationId xmlns:a16="http://schemas.microsoft.com/office/drawing/2014/main" id="{B4DF7F29-BF8F-4F16-91DD-59567EA4E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spTree>
    <p:extLst>
      <p:ext uri="{BB962C8B-B14F-4D97-AF65-F5344CB8AC3E}">
        <p14:creationId xmlns:p14="http://schemas.microsoft.com/office/powerpoint/2010/main" val="2445948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8D1C3E-A109-412B-8286-045EA11F971C}" type="datetime1">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5307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68402-FC07-4897-980C-8D4F7972FE34}"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04137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63242-4C3F-49F6-B090-6271EA17D1E8}" type="datetime1">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0256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E07FE-6472-4119-A1B9-28EECFCC2389}"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588753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C9480-23E6-46AC-A672-686537CB5F7E}"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13545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CB4675-F704-4614-B003-4FC8BB978F1A}"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98669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72158F-D214-4CBD-9482-DCE86A12485E}"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85019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A37E77-BAAF-4DA0-8CA4-734133AD5B29}" type="datetime1">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7089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6CD98B-2C65-4708-986D-6BBD8BC1CF0A}"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26678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0E3D3F-C2D9-4DF5-9970-EEB4FB73CC3C}" type="datetime1">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62335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8D1C3E-A109-412B-8286-045EA11F971C}" type="datetime1">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84956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63242-4C3F-49F6-B090-6271EA17D1E8}" type="datetime1">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1628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E07FE-6472-4119-A1B9-28EECFCC2389}"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4097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C9480-23E6-46AC-A672-686537CB5F7E}" type="datetime1">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62150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microsoft.com/office/2007/relationships/hdphoto" Target="../media/hdphoto1.wdp"/><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9856E-0FA2-4B2F-936F-ABF0C8EBF60D}" type="datetime1">
              <a:rPr lang="en-GB" smtClean="0"/>
              <a:t>27/03/2020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3BEB51FC-1CC6-4D80-B871-30463B019FDB}"/>
              </a:ext>
            </a:extLst>
          </p:cNvPr>
          <p:cNvPicPr>
            <a:picLocks noChangeAspect="1" noChangeArrowheads="1"/>
          </p:cNvPicPr>
          <p:nvPr userDrawn="1"/>
        </p:nvPicPr>
        <p:blipFill>
          <a:blip r:embed="rId13">
            <a:extLst>
              <a:ext uri="{BEBA8EAE-BF5A-486C-A8C5-ECC9F3942E4B}">
                <a14:imgProps xmlns:a14="http://schemas.microsoft.com/office/drawing/2010/main">
                  <a14:imgLayer r:embed="rId14">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0" y="227935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A668E08-8612-42D8-8927-93C94E47300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48138" y="339143"/>
            <a:ext cx="2838662" cy="250320"/>
          </a:xfrm>
          <a:prstGeom prst="rect">
            <a:avLst/>
          </a:prstGeom>
        </p:spPr>
      </p:pic>
    </p:spTree>
    <p:extLst>
      <p:ext uri="{BB962C8B-B14F-4D97-AF65-F5344CB8AC3E}">
        <p14:creationId xmlns:p14="http://schemas.microsoft.com/office/powerpoint/2010/main" val="5567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7233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9856E-0FA2-4B2F-936F-ABF0C8EBF60D}" type="datetime1">
              <a:rPr lang="en-GB" smtClean="0"/>
              <a:t>27/03/2020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2C7B67E1-5BF7-4C0C-B21D-D1F22935E8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02363" y="49652"/>
            <a:ext cx="3119629" cy="1223412"/>
          </a:xfrm>
          <a:prstGeom prst="rect">
            <a:avLst/>
          </a:prstGeom>
        </p:spPr>
      </p:pic>
      <p:pic>
        <p:nvPicPr>
          <p:cNvPr id="8" name="Picture 7">
            <a:extLst>
              <a:ext uri="{FF2B5EF4-FFF2-40B4-BE49-F238E27FC236}">
                <a16:creationId xmlns:a16="http://schemas.microsoft.com/office/drawing/2014/main" id="{3BEB51FC-1CC6-4D80-B871-30463B019FDB}"/>
              </a:ext>
            </a:extLst>
          </p:cNvPr>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0" y="227935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7809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www.nhsbsa.nhs.uk/sites/default/files/2019-11/eRD%20leaflet%20A5%20%28V3%29%20%28Local%29%2012.2018.pdf" TargetMode="External"/><Relationship Id="rId3" Type="http://schemas.openxmlformats.org/officeDocument/2006/relationships/hyperlink" Target="https://wessexahsn.org.uk/projects/120/electronic-repeat-dispensing" TargetMode="External"/><Relationship Id="rId7" Type="http://schemas.openxmlformats.org/officeDocument/2006/relationships/hyperlink" Target="https://wessexahsn.org.uk/videos/show/25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learning.necsu.nhs.uk/nhs-digital-electronic-repeat-dispensing-elearning/" TargetMode="External"/><Relationship Id="rId5" Type="http://schemas.openxmlformats.org/officeDocument/2006/relationships/hyperlink" Target="https://www.nhsbsa.nhs.uk/pharmacies-gp-practices-and-appliance-contractors/prescribing-and-dispensing/electronic/electronic" TargetMode="External"/><Relationship Id="rId10" Type="http://schemas.openxmlformats.org/officeDocument/2006/relationships/image" Target="../media/image6.png"/><Relationship Id="rId4" Type="http://schemas.openxmlformats.org/officeDocument/2006/relationships/hyperlink" Target="https://wessexahsn.org.uk/img/projects/Electronic%20Dispensing%20Handbook_Digital_WEB_S.pdf" TargetMode="Externa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FDD425-9121-4F25-9AB5-86241739DFEC}"/>
              </a:ext>
            </a:extLst>
          </p:cNvPr>
          <p:cNvSpPr/>
          <p:nvPr/>
        </p:nvSpPr>
        <p:spPr>
          <a:xfrm>
            <a:off x="678098" y="1783079"/>
            <a:ext cx="8338288" cy="3816429"/>
          </a:xfrm>
          <a:prstGeom prst="rect">
            <a:avLst/>
          </a:prstGeom>
        </p:spPr>
        <p:txBody>
          <a:bodyPr wrap="square">
            <a:spAutoFit/>
          </a:bodyPr>
          <a:lstStyle/>
          <a:p>
            <a:pPr algn="r"/>
            <a:endParaRPr lang="en-GB" sz="3200" b="1" dirty="0">
              <a:solidFill>
                <a:schemeClr val="accent5">
                  <a:lumMod val="50000"/>
                </a:schemeClr>
              </a:solidFill>
            </a:endParaRPr>
          </a:p>
          <a:p>
            <a:pPr algn="r"/>
            <a:r>
              <a:rPr lang="en-GB" sz="3200" b="1" dirty="0">
                <a:solidFill>
                  <a:srgbClr val="E9552D"/>
                </a:solidFill>
              </a:rPr>
              <a:t>Electronic Repeat Dispensing (</a:t>
            </a:r>
            <a:r>
              <a:rPr lang="en-GB" sz="3200" b="1" dirty="0" err="1">
                <a:solidFill>
                  <a:srgbClr val="E9552D"/>
                </a:solidFill>
              </a:rPr>
              <a:t>eRD</a:t>
            </a:r>
            <a:r>
              <a:rPr lang="en-GB" sz="3200" b="1" dirty="0">
                <a:solidFill>
                  <a:srgbClr val="E9552D"/>
                </a:solidFill>
              </a:rPr>
              <a:t>) in response to </a:t>
            </a:r>
            <a:r>
              <a:rPr lang="en-GB" sz="3200" b="1" dirty="0" err="1">
                <a:solidFill>
                  <a:srgbClr val="E9552D"/>
                </a:solidFill>
              </a:rPr>
              <a:t>Covid</a:t>
            </a:r>
            <a:r>
              <a:rPr lang="en-GB" sz="3200" b="1" dirty="0">
                <a:solidFill>
                  <a:srgbClr val="E9552D"/>
                </a:solidFill>
              </a:rPr>
              <a:t> 19 </a:t>
            </a:r>
          </a:p>
          <a:p>
            <a:pPr algn="r"/>
            <a:endParaRPr lang="en-GB" b="1" dirty="0">
              <a:solidFill>
                <a:schemeClr val="accent5">
                  <a:lumMod val="50000"/>
                </a:schemeClr>
              </a:solidFill>
            </a:endParaRPr>
          </a:p>
          <a:p>
            <a:r>
              <a:rPr lang="en-GB" sz="2000" b="1" dirty="0">
                <a:solidFill>
                  <a:schemeClr val="accent5">
                    <a:lumMod val="50000"/>
                  </a:schemeClr>
                </a:solidFill>
              </a:rPr>
              <a:t>NOTE: This is </a:t>
            </a:r>
            <a:r>
              <a:rPr lang="en-GB" sz="2000" b="1" u="sng" dirty="0">
                <a:solidFill>
                  <a:schemeClr val="accent5">
                    <a:lumMod val="50000"/>
                  </a:schemeClr>
                </a:solidFill>
              </a:rPr>
              <a:t>no</a:t>
            </a:r>
            <a:r>
              <a:rPr lang="en-GB" sz="2000" b="1" dirty="0">
                <a:solidFill>
                  <a:schemeClr val="accent5">
                    <a:lumMod val="50000"/>
                  </a:schemeClr>
                </a:solidFill>
              </a:rPr>
              <a:t>t a training resource for </a:t>
            </a:r>
            <a:r>
              <a:rPr lang="en-GB" sz="2000" b="1" dirty="0" err="1">
                <a:solidFill>
                  <a:schemeClr val="accent5">
                    <a:lumMod val="50000"/>
                  </a:schemeClr>
                </a:solidFill>
              </a:rPr>
              <a:t>eRD</a:t>
            </a:r>
            <a:r>
              <a:rPr lang="en-GB" sz="2000" b="1" dirty="0">
                <a:solidFill>
                  <a:schemeClr val="accent5">
                    <a:lumMod val="50000"/>
                  </a:schemeClr>
                </a:solidFill>
              </a:rPr>
              <a:t>, it provides an outline explanation of the NHS response needed for </a:t>
            </a:r>
            <a:r>
              <a:rPr lang="en-GB" sz="2000" b="1" dirty="0" err="1">
                <a:solidFill>
                  <a:schemeClr val="accent5">
                    <a:lumMod val="50000"/>
                  </a:schemeClr>
                </a:solidFill>
              </a:rPr>
              <a:t>eRD</a:t>
            </a:r>
            <a:r>
              <a:rPr lang="en-GB" sz="2000" b="1" dirty="0">
                <a:solidFill>
                  <a:schemeClr val="accent5">
                    <a:lumMod val="50000"/>
                  </a:schemeClr>
                </a:solidFill>
              </a:rPr>
              <a:t> during the </a:t>
            </a:r>
            <a:r>
              <a:rPr lang="en-GB" sz="2000" b="1" dirty="0" err="1">
                <a:solidFill>
                  <a:schemeClr val="accent5">
                    <a:lumMod val="50000"/>
                  </a:schemeClr>
                </a:solidFill>
              </a:rPr>
              <a:t>Covid</a:t>
            </a:r>
            <a:r>
              <a:rPr lang="en-GB" sz="2000" b="1" dirty="0">
                <a:solidFill>
                  <a:schemeClr val="accent5">
                    <a:lumMod val="50000"/>
                  </a:schemeClr>
                </a:solidFill>
              </a:rPr>
              <a:t> 19 crisis and support for primary care to deliver that response.</a:t>
            </a:r>
            <a:r>
              <a:rPr lang="en-GB" b="1" dirty="0">
                <a:solidFill>
                  <a:schemeClr val="accent5">
                    <a:lumMod val="50000"/>
                  </a:schemeClr>
                </a:solidFill>
              </a:rPr>
              <a:t>                     </a:t>
            </a:r>
          </a:p>
          <a:p>
            <a:endParaRPr lang="en-GB" b="1" dirty="0">
              <a:solidFill>
                <a:schemeClr val="accent5">
                  <a:lumMod val="50000"/>
                </a:schemeClr>
              </a:solidFill>
            </a:endParaRPr>
          </a:p>
          <a:p>
            <a:r>
              <a:rPr lang="en-GB" b="1" dirty="0">
                <a:solidFill>
                  <a:schemeClr val="accent5">
                    <a:lumMod val="50000"/>
                  </a:schemeClr>
                </a:solidFill>
              </a:rPr>
              <a:t>March 2020</a:t>
            </a:r>
          </a:p>
          <a:p>
            <a:pPr algn="r"/>
            <a:endParaRPr lang="en-GB" sz="3200" b="1" dirty="0">
              <a:solidFill>
                <a:schemeClr val="accent5">
                  <a:lumMod val="50000"/>
                </a:schemeClr>
              </a:solidFill>
            </a:endParaRPr>
          </a:p>
        </p:txBody>
      </p:sp>
      <p:pic>
        <p:nvPicPr>
          <p:cNvPr id="4" name="Picture 3">
            <a:extLst>
              <a:ext uri="{FF2B5EF4-FFF2-40B4-BE49-F238E27FC236}">
                <a16:creationId xmlns:a16="http://schemas.microsoft.com/office/drawing/2014/main" id="{3BC5F388-C48E-CD47-AE54-37576E124E1E}"/>
              </a:ext>
            </a:extLst>
          </p:cNvPr>
          <p:cNvPicPr>
            <a:picLocks noChangeAspect="1"/>
          </p:cNvPicPr>
          <p:nvPr/>
        </p:nvPicPr>
        <p:blipFill>
          <a:blip r:embed="rId3"/>
          <a:stretch>
            <a:fillRect/>
          </a:stretch>
        </p:blipFill>
        <p:spPr>
          <a:xfrm>
            <a:off x="122646" y="0"/>
            <a:ext cx="4292600" cy="1308100"/>
          </a:xfrm>
          <a:prstGeom prst="rect">
            <a:avLst/>
          </a:prstGeom>
        </p:spPr>
      </p:pic>
      <p:sp>
        <p:nvSpPr>
          <p:cNvPr id="3" name="Slide Number Placeholder 2">
            <a:extLst>
              <a:ext uri="{FF2B5EF4-FFF2-40B4-BE49-F238E27FC236}">
                <a16:creationId xmlns:a16="http://schemas.microsoft.com/office/drawing/2014/main" id="{816A8F0C-E9DB-4E00-8F6D-FA78891C4C03}"/>
              </a:ext>
            </a:extLst>
          </p:cNvPr>
          <p:cNvSpPr>
            <a:spLocks noGrp="1"/>
          </p:cNvSpPr>
          <p:nvPr>
            <p:ph type="sldNum" sz="quarter" idx="12"/>
          </p:nvPr>
        </p:nvSpPr>
        <p:spPr>
          <a:xfrm>
            <a:off x="6882786" y="6100990"/>
            <a:ext cx="2133600" cy="365125"/>
          </a:xfrm>
        </p:spPr>
        <p:txBody>
          <a:bodyPr/>
          <a:lstStyle/>
          <a:p>
            <a:fld id="{231CE52A-2B0C-4FC0-8EA5-139AB3C8068F}" type="slidenum">
              <a:rPr lang="en-GB" sz="1400" b="1" smtClean="0"/>
              <a:t>1</a:t>
            </a:fld>
            <a:endParaRPr lang="en-GB" sz="1400" b="1" dirty="0"/>
          </a:p>
        </p:txBody>
      </p:sp>
    </p:spTree>
    <p:extLst>
      <p:ext uri="{BB962C8B-B14F-4D97-AF65-F5344CB8AC3E}">
        <p14:creationId xmlns:p14="http://schemas.microsoft.com/office/powerpoint/2010/main" val="848990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D5D5-01EE-4B7D-8F42-9ABA5B4C72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06CF892F-3453-4D91-8E42-3EAFB1BE2F13}"/>
              </a:ext>
            </a:extLst>
          </p:cNvPr>
          <p:cNvSpPr txBox="1">
            <a:spLocks/>
          </p:cNvSpPr>
          <p:nvPr/>
        </p:nvSpPr>
        <p:spPr>
          <a:xfrm>
            <a:off x="342900" y="300808"/>
            <a:ext cx="8343900" cy="577852"/>
          </a:xfrm>
          <a:prstGeom prst="rect">
            <a:avLst/>
          </a:prstGeom>
        </p:spPr>
        <p:txBody>
          <a:bodyP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pPr lvl="0" algn="l"/>
            <a:r>
              <a:rPr lang="en-GB" sz="2400" b="1" dirty="0">
                <a:solidFill>
                  <a:srgbClr val="E9552D"/>
                </a:solidFill>
                <a:ea typeface="Verdana"/>
              </a:rPr>
              <a:t>How are patients identified for </a:t>
            </a:r>
            <a:r>
              <a:rPr lang="en-GB" sz="2400" b="1" dirty="0" err="1">
                <a:solidFill>
                  <a:srgbClr val="E9552D"/>
                </a:solidFill>
                <a:ea typeface="Verdana"/>
              </a:rPr>
              <a:t>eRD</a:t>
            </a:r>
            <a:r>
              <a:rPr lang="en-GB" sz="2400" b="1" dirty="0">
                <a:solidFill>
                  <a:srgbClr val="E9552D"/>
                </a:solidFill>
                <a:ea typeface="Verdana"/>
              </a:rPr>
              <a:t>?</a:t>
            </a:r>
            <a:endParaRPr kumimoji="0" lang="en-GB" sz="2400" b="1" i="0" u="none" strike="noStrike" kern="1200" cap="none" spc="0" normalizeH="0" baseline="0" noProof="0" dirty="0">
              <a:ln>
                <a:noFill/>
              </a:ln>
              <a:solidFill>
                <a:srgbClr val="E9552D"/>
              </a:solidFill>
              <a:effectLst/>
              <a:uLnTx/>
              <a:uFillTx/>
              <a:latin typeface="Calibri"/>
              <a:ea typeface="Verdana"/>
              <a:cs typeface="+mj-cs"/>
            </a:endParaRPr>
          </a:p>
        </p:txBody>
      </p:sp>
      <p:sp>
        <p:nvSpPr>
          <p:cNvPr id="6" name="Content Placeholder 2">
            <a:extLst>
              <a:ext uri="{FF2B5EF4-FFF2-40B4-BE49-F238E27FC236}">
                <a16:creationId xmlns:a16="http://schemas.microsoft.com/office/drawing/2014/main" id="{E22D3F8C-F256-4183-A15B-47F3D7EE2895}"/>
              </a:ext>
            </a:extLst>
          </p:cNvPr>
          <p:cNvSpPr txBox="1">
            <a:spLocks/>
          </p:cNvSpPr>
          <p:nvPr/>
        </p:nvSpPr>
        <p:spPr>
          <a:xfrm>
            <a:off x="342900" y="1243784"/>
            <a:ext cx="8696213" cy="511256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38FDC6C9-6F6F-4C14-A95F-FA0FB9A1D266}"/>
              </a:ext>
            </a:extLst>
          </p:cNvPr>
          <p:cNvSpPr/>
          <p:nvPr/>
        </p:nvSpPr>
        <p:spPr>
          <a:xfrm>
            <a:off x="342900" y="799612"/>
            <a:ext cx="7251700" cy="307777"/>
          </a:xfrm>
          <a:prstGeom prst="rect">
            <a:avLst/>
          </a:prstGeom>
        </p:spPr>
        <p:txBody>
          <a:bodyPr wrap="square">
            <a:spAutoFit/>
          </a:bodyPr>
          <a:lstStyle/>
          <a:p>
            <a:pPr lvl="0">
              <a:defRPr/>
            </a:pPr>
            <a:r>
              <a:rPr lang="en-GB" sz="1400" dirty="0">
                <a:solidFill>
                  <a:prstClr val="black"/>
                </a:solidFill>
                <a:latin typeface="Arial" pitchFamily="34" charset="0"/>
                <a:cs typeface="Arial" pitchFamily="34" charset="0"/>
              </a:rPr>
              <a:t>NHSBSA will apply the following criteria to identify which patients may be eligible for </a:t>
            </a:r>
            <a:r>
              <a:rPr lang="en-GB" sz="1400" dirty="0" err="1">
                <a:solidFill>
                  <a:prstClr val="black"/>
                </a:solidFill>
                <a:latin typeface="Arial" pitchFamily="34" charset="0"/>
                <a:cs typeface="Arial" pitchFamily="34" charset="0"/>
              </a:rPr>
              <a:t>eRD</a:t>
            </a:r>
            <a:endParaRPr lang="en-GB" sz="1400" dirty="0">
              <a:solidFill>
                <a:prstClr val="black"/>
              </a:solidFill>
              <a:latin typeface="Arial" pitchFamily="34" charset="0"/>
              <a:cs typeface="Arial" pitchFamily="34" charset="0"/>
            </a:endParaRPr>
          </a:p>
        </p:txBody>
      </p:sp>
      <p:graphicFrame>
        <p:nvGraphicFramePr>
          <p:cNvPr id="7" name="Content Placeholder 3">
            <a:extLst>
              <a:ext uri="{FF2B5EF4-FFF2-40B4-BE49-F238E27FC236}">
                <a16:creationId xmlns:a16="http://schemas.microsoft.com/office/drawing/2014/main" id="{05D034C7-3370-4BEB-8AE7-2AF17DD91494}"/>
              </a:ext>
            </a:extLst>
          </p:cNvPr>
          <p:cNvGraphicFramePr>
            <a:graphicFrameLocks/>
          </p:cNvGraphicFramePr>
          <p:nvPr>
            <p:extLst>
              <p:ext uri="{D42A27DB-BD31-4B8C-83A1-F6EECF244321}">
                <p14:modId xmlns:p14="http://schemas.microsoft.com/office/powerpoint/2010/main" val="876079243"/>
              </p:ext>
            </p:extLst>
          </p:nvPr>
        </p:nvGraphicFramePr>
        <p:xfrm>
          <a:off x="463550" y="1242968"/>
          <a:ext cx="7556500" cy="3641298"/>
        </p:xfrm>
        <a:graphic>
          <a:graphicData uri="http://schemas.openxmlformats.org/drawingml/2006/table">
            <a:tbl>
              <a:tblPr firstRow="1" firstCol="1" bandRow="1">
                <a:tableStyleId>{5C22544A-7EE6-4342-B048-85BDC9FD1C3A}</a:tableStyleId>
              </a:tblPr>
              <a:tblGrid>
                <a:gridCol w="3336203">
                  <a:extLst>
                    <a:ext uri="{9D8B030D-6E8A-4147-A177-3AD203B41FA5}">
                      <a16:colId xmlns:a16="http://schemas.microsoft.com/office/drawing/2014/main" val="20000"/>
                    </a:ext>
                  </a:extLst>
                </a:gridCol>
                <a:gridCol w="4220297">
                  <a:extLst>
                    <a:ext uri="{9D8B030D-6E8A-4147-A177-3AD203B41FA5}">
                      <a16:colId xmlns:a16="http://schemas.microsoft.com/office/drawing/2014/main" val="20001"/>
                    </a:ext>
                  </a:extLst>
                </a:gridCol>
              </a:tblGrid>
              <a:tr h="224733">
                <a:tc>
                  <a:txBody>
                    <a:bodyPr/>
                    <a:lstStyle/>
                    <a:p>
                      <a:pPr algn="l">
                        <a:lnSpc>
                          <a:spcPct val="115000"/>
                        </a:lnSpc>
                        <a:spcAft>
                          <a:spcPts val="0"/>
                        </a:spcAft>
                      </a:pPr>
                      <a:r>
                        <a:rPr lang="en-GB" sz="1200" dirty="0">
                          <a:effectLst/>
                          <a:latin typeface="Arial" pitchFamily="34" charset="0"/>
                          <a:ea typeface="Calibri"/>
                          <a:cs typeface="Arial" pitchFamily="34" charset="0"/>
                        </a:rPr>
                        <a:t>Patient identifier</a:t>
                      </a:r>
                    </a:p>
                  </a:txBody>
                  <a:tcPr marL="68580" marR="68580" marT="0" marB="0" anchor="ctr"/>
                </a:tc>
                <a:tc>
                  <a:txBody>
                    <a:bodyPr/>
                    <a:lstStyle/>
                    <a:p>
                      <a:pPr algn="l">
                        <a:lnSpc>
                          <a:spcPct val="115000"/>
                        </a:lnSpc>
                        <a:spcAft>
                          <a:spcPts val="0"/>
                        </a:spcAft>
                      </a:pPr>
                      <a:r>
                        <a:rPr lang="en-GB" sz="1200">
                          <a:effectLst/>
                          <a:latin typeface="Arial" pitchFamily="34" charset="0"/>
                          <a:cs typeface="Arial" pitchFamily="34" charset="0"/>
                        </a:rPr>
                        <a:t>Description</a:t>
                      </a:r>
                      <a:endParaRPr lang="en-GB" sz="120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0"/>
                  </a:ext>
                </a:extLst>
              </a:tr>
              <a:tr h="706634">
                <a:tc>
                  <a:txBody>
                    <a:bodyPr/>
                    <a:lstStyle/>
                    <a:p>
                      <a:pPr algn="l">
                        <a:lnSpc>
                          <a:spcPct val="115000"/>
                        </a:lnSpc>
                        <a:spcAft>
                          <a:spcPts val="0"/>
                        </a:spcAft>
                      </a:pPr>
                      <a:r>
                        <a:rPr lang="en-GB" sz="1200" dirty="0">
                          <a:effectLst/>
                          <a:latin typeface="Arial" pitchFamily="34" charset="0"/>
                          <a:cs typeface="Arial" pitchFamily="34" charset="0"/>
                        </a:rPr>
                        <a:t>Patients on single medication for last 12 months</a:t>
                      </a:r>
                      <a:endParaRPr lang="en-GB" sz="120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GB" sz="1200" dirty="0">
                          <a:effectLst/>
                          <a:latin typeface="Arial" pitchFamily="34" charset="0"/>
                          <a:cs typeface="Arial" pitchFamily="34" charset="0"/>
                        </a:rPr>
                        <a:t>Patients on a single unchanged medication for last 12 months on EPS</a:t>
                      </a:r>
                      <a:endParaRPr lang="en-GB" sz="12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1"/>
                  </a:ext>
                </a:extLst>
              </a:tr>
              <a:tr h="1436384">
                <a:tc>
                  <a:txBody>
                    <a:bodyPr/>
                    <a:lstStyle/>
                    <a:p>
                      <a:pPr algn="l">
                        <a:lnSpc>
                          <a:spcPct val="115000"/>
                        </a:lnSpc>
                        <a:spcAft>
                          <a:spcPts val="0"/>
                        </a:spcAft>
                      </a:pPr>
                      <a:r>
                        <a:rPr lang="en-GB" sz="1200" dirty="0">
                          <a:effectLst/>
                          <a:latin typeface="Arial" pitchFamily="34" charset="0"/>
                          <a:cs typeface="Arial" pitchFamily="34" charset="0"/>
                        </a:rPr>
                        <a:t>Patients on two medications for the last 12 months </a:t>
                      </a:r>
                      <a:endParaRPr lang="en-GB" sz="12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0"/>
                        </a:spcAft>
                      </a:pPr>
                      <a:r>
                        <a:rPr lang="en-GB" sz="1200" dirty="0">
                          <a:effectLst/>
                          <a:latin typeface="Arial" pitchFamily="34" charset="0"/>
                          <a:cs typeface="Arial" pitchFamily="34" charset="0"/>
                        </a:rPr>
                        <a:t>Patients have been included on the basis that they have received at least 12 prescriptions for the same two medications, in the 12 month period specified.  Patients may have received more than one prescription in any given month, so there may be gaps in any individual patient's prescribing history.</a:t>
                      </a:r>
                      <a:endParaRPr lang="en-GB" sz="12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10002"/>
                  </a:ext>
                </a:extLst>
              </a:tr>
              <a:tr h="1273547">
                <a:tc>
                  <a:txBody>
                    <a:bodyPr/>
                    <a:lstStyle/>
                    <a:p>
                      <a:pPr algn="l">
                        <a:lnSpc>
                          <a:spcPct val="115000"/>
                        </a:lnSpc>
                        <a:spcAft>
                          <a:spcPts val="0"/>
                        </a:spcAft>
                      </a:pPr>
                      <a:r>
                        <a:rPr lang="en-GB" sz="1200" dirty="0">
                          <a:effectLst/>
                          <a:latin typeface="Arial" pitchFamily="34" charset="0"/>
                          <a:cs typeface="Arial" pitchFamily="34" charset="0"/>
                        </a:rPr>
                        <a:t>Patients on three medications for the last 12 months </a:t>
                      </a:r>
                      <a:endParaRPr lang="en-GB" sz="12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0"/>
                        </a:spcAft>
                      </a:pPr>
                      <a:r>
                        <a:rPr lang="en-GB" sz="1200" dirty="0">
                          <a:effectLst/>
                          <a:latin typeface="Arial" pitchFamily="34" charset="0"/>
                          <a:cs typeface="Arial" pitchFamily="34" charset="0"/>
                        </a:rPr>
                        <a:t>Patients have been included on the basis that they have received at least 12 prescriptions for the same three medications, in the 12 month period specified.  Patients may have received more than one prescription in any given month, so there may be gaps in any individual patient's prescribing history.</a:t>
                      </a:r>
                      <a:endParaRPr lang="en-GB" sz="1200" dirty="0">
                        <a:effectLst/>
                        <a:latin typeface="Arial" pitchFamily="34" charset="0"/>
                        <a:ea typeface="Calibri"/>
                        <a:cs typeface="Arial" pitchFamily="34" charset="0"/>
                      </a:endParaRPr>
                    </a:p>
                  </a:txBody>
                  <a:tcPr marL="68580" marR="68580" marT="0" marB="0" anchor="b"/>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262F19B3-D522-42E1-BC45-BF09A5A9CE0B}"/>
              </a:ext>
            </a:extLst>
          </p:cNvPr>
          <p:cNvSpPr/>
          <p:nvPr/>
        </p:nvSpPr>
        <p:spPr>
          <a:xfrm>
            <a:off x="342900" y="4884266"/>
            <a:ext cx="8001000" cy="1815882"/>
          </a:xfrm>
          <a:prstGeom prst="rect">
            <a:avLst/>
          </a:prstGeom>
        </p:spPr>
        <p:txBody>
          <a:bodyPr wrap="square">
            <a:spAutoFit/>
          </a:bodyPr>
          <a:lstStyle/>
          <a:p>
            <a:r>
              <a:rPr lang="en-GB" sz="1600" dirty="0"/>
              <a:t>Data currently excludes:</a:t>
            </a:r>
          </a:p>
          <a:p>
            <a:r>
              <a:rPr lang="en-GB" sz="1600" dirty="0"/>
              <a:t>	patients aged 18 or under</a:t>
            </a:r>
          </a:p>
          <a:p>
            <a:pPr lvl="1"/>
            <a:r>
              <a:rPr lang="en-GB" sz="1600" dirty="0"/>
              <a:t>	Appliances </a:t>
            </a:r>
          </a:p>
          <a:p>
            <a:pPr lvl="1"/>
            <a:r>
              <a:rPr lang="en-GB" sz="1600" dirty="0"/>
              <a:t>	Personally administered drugs and medicines (PADMs)</a:t>
            </a:r>
          </a:p>
          <a:p>
            <a:pPr lvl="1"/>
            <a:r>
              <a:rPr lang="en-GB" sz="1600" dirty="0"/>
              <a:t>	Dispensing Doctors </a:t>
            </a:r>
          </a:p>
          <a:p>
            <a:pPr lvl="1"/>
            <a:r>
              <a:rPr lang="en-GB" sz="1600" dirty="0"/>
              <a:t>	Controlled Drugs </a:t>
            </a:r>
          </a:p>
          <a:p>
            <a:pPr lvl="1"/>
            <a:r>
              <a:rPr lang="en-GB" sz="1600" dirty="0"/>
              <a:t>	FP10 MDA</a:t>
            </a:r>
          </a:p>
        </p:txBody>
      </p:sp>
    </p:spTree>
    <p:extLst>
      <p:ext uri="{BB962C8B-B14F-4D97-AF65-F5344CB8AC3E}">
        <p14:creationId xmlns:p14="http://schemas.microsoft.com/office/powerpoint/2010/main" val="289209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0710" y="80628"/>
            <a:ext cx="17267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NHSBSA contacts all GP practices (where email addresses are available)</a:t>
            </a:r>
          </a:p>
        </p:txBody>
      </p:sp>
      <p:sp>
        <p:nvSpPr>
          <p:cNvPr id="5" name="Rectangle 4"/>
          <p:cNvSpPr/>
          <p:nvPr/>
        </p:nvSpPr>
        <p:spPr>
          <a:xfrm>
            <a:off x="2555776" y="1876264"/>
            <a:ext cx="1440160" cy="1100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NHSBSA review EPS and </a:t>
            </a:r>
            <a:r>
              <a:rPr lang="en-GB" sz="1400" dirty="0" err="1"/>
              <a:t>eRD</a:t>
            </a:r>
            <a:r>
              <a:rPr lang="en-GB" sz="1400" dirty="0"/>
              <a:t> data for the practice</a:t>
            </a:r>
          </a:p>
        </p:txBody>
      </p:sp>
      <p:sp>
        <p:nvSpPr>
          <p:cNvPr id="6" name="Diamond 5"/>
          <p:cNvSpPr/>
          <p:nvPr/>
        </p:nvSpPr>
        <p:spPr>
          <a:xfrm>
            <a:off x="-26818" y="1355587"/>
            <a:ext cx="2149058" cy="21602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Does the practice respond to confirm email address?</a:t>
            </a:r>
          </a:p>
        </p:txBody>
      </p:sp>
      <p:sp>
        <p:nvSpPr>
          <p:cNvPr id="12" name="Diamond 11"/>
          <p:cNvSpPr/>
          <p:nvPr/>
        </p:nvSpPr>
        <p:spPr>
          <a:xfrm>
            <a:off x="4427984" y="1355587"/>
            <a:ext cx="2088232" cy="21602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Does practice have prior experience of </a:t>
            </a:r>
            <a:r>
              <a:rPr lang="en-GB" sz="1400" dirty="0" err="1"/>
              <a:t>eRD</a:t>
            </a:r>
            <a:r>
              <a:rPr lang="en-GB" sz="1400" dirty="0"/>
              <a:t> or EPS levels of above 60%? </a:t>
            </a:r>
          </a:p>
        </p:txBody>
      </p:sp>
      <p:sp>
        <p:nvSpPr>
          <p:cNvPr id="13" name="Rectangle 12"/>
          <p:cNvSpPr/>
          <p:nvPr/>
        </p:nvSpPr>
        <p:spPr>
          <a:xfrm>
            <a:off x="6804248" y="317837"/>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NHSBSA send the GP practice NHS Numbers for patients who are potentially eligible for </a:t>
            </a:r>
            <a:r>
              <a:rPr lang="en-GB" sz="1400" dirty="0" err="1"/>
              <a:t>eRD</a:t>
            </a:r>
            <a:r>
              <a:rPr lang="en-GB" sz="1400" dirty="0"/>
              <a:t>. </a:t>
            </a:r>
          </a:p>
        </p:txBody>
      </p:sp>
      <p:sp>
        <p:nvSpPr>
          <p:cNvPr id="14" name="Rectangle 13"/>
          <p:cNvSpPr/>
          <p:nvPr/>
        </p:nvSpPr>
        <p:spPr>
          <a:xfrm>
            <a:off x="6804248" y="2622093"/>
            <a:ext cx="19442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GB" sz="1400" dirty="0"/>
              <a:t>NHSBSA provides NHS numbers to the practice.</a:t>
            </a:r>
          </a:p>
          <a:p>
            <a:pPr marL="285750" indent="-285750">
              <a:buFont typeface="Arial" pitchFamily="34" charset="0"/>
              <a:buChar char="•"/>
            </a:pPr>
            <a:r>
              <a:rPr lang="en-GB" sz="1400" dirty="0"/>
              <a:t>Also provides additional advice and guidance around what is required to implement </a:t>
            </a:r>
            <a:r>
              <a:rPr lang="en-GB" sz="1400" dirty="0" err="1"/>
              <a:t>eRD</a:t>
            </a:r>
            <a:r>
              <a:rPr lang="en-GB" sz="1400" dirty="0"/>
              <a:t> effectively.</a:t>
            </a:r>
          </a:p>
        </p:txBody>
      </p:sp>
      <p:cxnSp>
        <p:nvCxnSpPr>
          <p:cNvPr id="18" name="Elbow Connector 17"/>
          <p:cNvCxnSpPr>
            <a:stCxn id="12" idx="0"/>
            <a:endCxn id="13" idx="1"/>
          </p:cNvCxnSpPr>
          <p:nvPr/>
        </p:nvCxnSpPr>
        <p:spPr>
          <a:xfrm rot="5400000" flipH="1" flipV="1">
            <a:off x="5943335" y="494674"/>
            <a:ext cx="389678" cy="13321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2"/>
            <a:endCxn id="14" idx="1"/>
          </p:cNvCxnSpPr>
          <p:nvPr/>
        </p:nvCxnSpPr>
        <p:spPr>
          <a:xfrm rot="16200000" flipH="1">
            <a:off x="5936969" y="3050958"/>
            <a:ext cx="402410" cy="13321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42130" y="596577"/>
            <a:ext cx="774086" cy="307777"/>
          </a:xfrm>
          <a:prstGeom prst="rect">
            <a:avLst/>
          </a:prstGeom>
          <a:noFill/>
        </p:spPr>
        <p:txBody>
          <a:bodyPr wrap="square" rtlCol="0">
            <a:spAutoFit/>
          </a:bodyPr>
          <a:lstStyle/>
          <a:p>
            <a:r>
              <a:rPr lang="en-GB" sz="1400" dirty="0"/>
              <a:t>Yes</a:t>
            </a:r>
          </a:p>
        </p:txBody>
      </p:sp>
      <p:sp>
        <p:nvSpPr>
          <p:cNvPr id="22" name="TextBox 21"/>
          <p:cNvSpPr txBox="1"/>
          <p:nvPr/>
        </p:nvSpPr>
        <p:spPr>
          <a:xfrm>
            <a:off x="6026536" y="3935540"/>
            <a:ext cx="774086" cy="307777"/>
          </a:xfrm>
          <a:prstGeom prst="rect">
            <a:avLst/>
          </a:prstGeom>
          <a:noFill/>
        </p:spPr>
        <p:txBody>
          <a:bodyPr wrap="square" rtlCol="0">
            <a:spAutoFit/>
          </a:bodyPr>
          <a:lstStyle/>
          <a:p>
            <a:r>
              <a:rPr lang="en-GB" sz="1400" dirty="0"/>
              <a:t>No</a:t>
            </a:r>
          </a:p>
        </p:txBody>
      </p:sp>
      <p:sp>
        <p:nvSpPr>
          <p:cNvPr id="23" name="Rectangle 22"/>
          <p:cNvSpPr/>
          <p:nvPr/>
        </p:nvSpPr>
        <p:spPr>
          <a:xfrm>
            <a:off x="615663" y="3807885"/>
            <a:ext cx="864096" cy="435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End</a:t>
            </a:r>
          </a:p>
        </p:txBody>
      </p:sp>
      <p:cxnSp>
        <p:nvCxnSpPr>
          <p:cNvPr id="25" name="Elbow Connector 24"/>
          <p:cNvCxnSpPr>
            <a:stCxn id="4" idx="2"/>
            <a:endCxn id="6" idx="0"/>
          </p:cNvCxnSpPr>
          <p:nvPr/>
        </p:nvCxnSpPr>
        <p:spPr>
          <a:xfrm rot="5400000">
            <a:off x="953468" y="1254992"/>
            <a:ext cx="194839" cy="635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23" idx="0"/>
          </p:cNvCxnSpPr>
          <p:nvPr/>
        </p:nvCxnSpPr>
        <p:spPr>
          <a:xfrm>
            <a:off x="1047711" y="3515827"/>
            <a:ext cx="0" cy="292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5" idx="1"/>
          </p:cNvCxnSpPr>
          <p:nvPr/>
        </p:nvCxnSpPr>
        <p:spPr>
          <a:xfrm flipV="1">
            <a:off x="2122240" y="2426579"/>
            <a:ext cx="433536" cy="9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2" idx="1"/>
          </p:cNvCxnSpPr>
          <p:nvPr/>
        </p:nvCxnSpPr>
        <p:spPr>
          <a:xfrm>
            <a:off x="3995936" y="2426579"/>
            <a:ext cx="432048" cy="9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05125" y="2118802"/>
            <a:ext cx="774086" cy="307777"/>
          </a:xfrm>
          <a:prstGeom prst="rect">
            <a:avLst/>
          </a:prstGeom>
          <a:noFill/>
        </p:spPr>
        <p:txBody>
          <a:bodyPr wrap="square" rtlCol="0">
            <a:spAutoFit/>
          </a:bodyPr>
          <a:lstStyle/>
          <a:p>
            <a:r>
              <a:rPr lang="en-GB" sz="1400" dirty="0"/>
              <a:t>Yes</a:t>
            </a:r>
          </a:p>
        </p:txBody>
      </p:sp>
      <p:sp>
        <p:nvSpPr>
          <p:cNvPr id="36" name="TextBox 35"/>
          <p:cNvSpPr txBox="1"/>
          <p:nvPr/>
        </p:nvSpPr>
        <p:spPr>
          <a:xfrm>
            <a:off x="1187624" y="3464751"/>
            <a:ext cx="774086" cy="307777"/>
          </a:xfrm>
          <a:prstGeom prst="rect">
            <a:avLst/>
          </a:prstGeom>
          <a:noFill/>
        </p:spPr>
        <p:txBody>
          <a:bodyPr wrap="square" rtlCol="0">
            <a:spAutoFit/>
          </a:bodyPr>
          <a:lstStyle/>
          <a:p>
            <a:r>
              <a:rPr lang="en-GB" sz="1400" dirty="0"/>
              <a:t>No</a:t>
            </a:r>
          </a:p>
        </p:txBody>
      </p:sp>
      <p:sp>
        <p:nvSpPr>
          <p:cNvPr id="37" name="TextBox 36"/>
          <p:cNvSpPr txBox="1"/>
          <p:nvPr/>
        </p:nvSpPr>
        <p:spPr>
          <a:xfrm>
            <a:off x="105940" y="4309675"/>
            <a:ext cx="6694682" cy="2400657"/>
          </a:xfrm>
          <a:prstGeom prst="rect">
            <a:avLst/>
          </a:prstGeom>
          <a:solidFill>
            <a:srgbClr val="FFC000"/>
          </a:solidFill>
        </p:spPr>
        <p:txBody>
          <a:bodyPr wrap="square" rtlCol="0">
            <a:spAutoFit/>
          </a:bodyPr>
          <a:lstStyle/>
          <a:p>
            <a:r>
              <a:rPr lang="en-GB" sz="1500" b="1" u="sng" dirty="0"/>
              <a:t>Key Points</a:t>
            </a:r>
          </a:p>
          <a:p>
            <a:pPr marL="285750" indent="-285750">
              <a:buFont typeface="Arial" pitchFamily="34" charset="0"/>
              <a:buChar char="•"/>
            </a:pPr>
            <a:r>
              <a:rPr lang="en-GB" sz="1500" dirty="0"/>
              <a:t>All NHS Numbers must be clinically reviewed to ensure that it is clinically appropriate for that patient to move to </a:t>
            </a:r>
            <a:r>
              <a:rPr lang="en-GB" sz="1500" dirty="0" err="1"/>
              <a:t>eRD</a:t>
            </a:r>
            <a:r>
              <a:rPr lang="en-GB" sz="1500" dirty="0"/>
              <a:t>. </a:t>
            </a:r>
          </a:p>
          <a:p>
            <a:pPr marL="285750" indent="-285750">
              <a:buFont typeface="Arial" pitchFamily="34" charset="0"/>
              <a:buChar char="•"/>
            </a:pPr>
            <a:r>
              <a:rPr lang="en-GB" sz="1500" b="1" dirty="0"/>
              <a:t>It is vital for the medicines supply chain that the duration of each </a:t>
            </a:r>
            <a:r>
              <a:rPr lang="en-GB" sz="1500" b="1" dirty="0" err="1"/>
              <a:t>eRD</a:t>
            </a:r>
            <a:r>
              <a:rPr lang="en-GB" sz="1500" b="1" dirty="0"/>
              <a:t> prescription remains the same as prior to moving to </a:t>
            </a:r>
            <a:r>
              <a:rPr lang="en-GB" sz="1500" b="1" dirty="0" err="1"/>
              <a:t>eRD</a:t>
            </a:r>
            <a:r>
              <a:rPr lang="en-GB" sz="1500" b="1" dirty="0"/>
              <a:t> (e.g. 28 or 56 days supply maximum)</a:t>
            </a:r>
            <a:endParaRPr lang="en-US" sz="1500" b="1" dirty="0"/>
          </a:p>
          <a:p>
            <a:pPr marL="285750" indent="-285750">
              <a:buFont typeface="Arial" pitchFamily="34" charset="0"/>
              <a:buChar char="•"/>
            </a:pPr>
            <a:r>
              <a:rPr lang="en-GB" sz="1500" dirty="0"/>
              <a:t>NHSBSA will provide any GP practice with NHS numbers for patients who may be eligible for </a:t>
            </a:r>
            <a:r>
              <a:rPr lang="en-GB" sz="1500" dirty="0" err="1"/>
              <a:t>eRD</a:t>
            </a:r>
            <a:r>
              <a:rPr lang="en-GB" sz="1500" dirty="0"/>
              <a:t>. </a:t>
            </a:r>
          </a:p>
          <a:p>
            <a:pPr marL="285750" indent="-285750">
              <a:buFont typeface="Arial" pitchFamily="34" charset="0"/>
              <a:buChar char="•"/>
            </a:pPr>
            <a:r>
              <a:rPr lang="en-GB" sz="1500" dirty="0"/>
              <a:t>Additional support and guidance is available from NHSBSA to GP practices with low EPS utilisation or no experience of </a:t>
            </a:r>
            <a:r>
              <a:rPr lang="en-GB" sz="1500" dirty="0" err="1"/>
              <a:t>eRD</a:t>
            </a:r>
            <a:r>
              <a:rPr lang="en-GB" sz="1500" dirty="0"/>
              <a:t>.</a:t>
            </a:r>
          </a:p>
        </p:txBody>
      </p:sp>
      <p:sp>
        <p:nvSpPr>
          <p:cNvPr id="2" name="Rectangle 1">
            <a:extLst>
              <a:ext uri="{FF2B5EF4-FFF2-40B4-BE49-F238E27FC236}">
                <a16:creationId xmlns:a16="http://schemas.microsoft.com/office/drawing/2014/main" id="{AD2DE4E5-9193-C24B-B001-D52490970F66}"/>
              </a:ext>
            </a:extLst>
          </p:cNvPr>
          <p:cNvSpPr/>
          <p:nvPr/>
        </p:nvSpPr>
        <p:spPr>
          <a:xfrm>
            <a:off x="2411362" y="83994"/>
            <a:ext cx="3042736" cy="954107"/>
          </a:xfrm>
          <a:prstGeom prst="rect">
            <a:avLst/>
          </a:prstGeom>
        </p:spPr>
        <p:txBody>
          <a:bodyPr wrap="square">
            <a:spAutoFit/>
          </a:bodyPr>
          <a:lstStyle/>
          <a:p>
            <a:r>
              <a:rPr lang="en-GB" sz="1400" b="1" dirty="0"/>
              <a:t>NHS BSA Process to provide GP Practices with NHS numbers of patients suitable for electronic repeat dispensing</a:t>
            </a:r>
            <a:endParaRPr lang="en-US" sz="1400" b="1" dirty="0"/>
          </a:p>
        </p:txBody>
      </p:sp>
    </p:spTree>
    <p:extLst>
      <p:ext uri="{BB962C8B-B14F-4D97-AF65-F5344CB8AC3E}">
        <p14:creationId xmlns:p14="http://schemas.microsoft.com/office/powerpoint/2010/main" val="313083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133351" y="100543"/>
            <a:ext cx="5616624" cy="1077218"/>
          </a:xfrm>
          <a:prstGeom prst="rect">
            <a:avLst/>
          </a:prstGeom>
          <a:noFill/>
        </p:spPr>
        <p:txBody>
          <a:bodyPr wrap="square" rtlCol="0" anchor="t">
            <a:spAutoFit/>
          </a:bodyPr>
          <a:lstStyle/>
          <a:p>
            <a:pPr defTabSz="914378">
              <a:defRPr/>
            </a:pPr>
            <a:r>
              <a:rPr lang="en-GB" sz="2800" b="1" dirty="0">
                <a:solidFill>
                  <a:srgbClr val="E9552D"/>
                </a:solidFill>
                <a:ea typeface="Verdana" panose="020B0604030504040204" pitchFamily="34" charset="0"/>
                <a:cs typeface="Verdana" panose="020B0604030504040204" pitchFamily="34" charset="0"/>
              </a:rPr>
              <a:t>5. Resources </a:t>
            </a:r>
            <a:r>
              <a:rPr lang="en-GB" dirty="0">
                <a:hlinkClick r:id="rId3"/>
              </a:rPr>
              <a:t>https://wessexahsn.org.uk/projects/120/electronic-repeat-dispensing</a:t>
            </a:r>
            <a:r>
              <a:rPr lang="en-GB" dirty="0"/>
              <a:t>)</a:t>
            </a:r>
            <a:endParaRPr lang="en-GB" b="1" dirty="0">
              <a:solidFill>
                <a:srgbClr val="E9552D"/>
              </a:solidFill>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B97C980E-BF8C-794D-B5DC-7368BB691769}"/>
              </a:ext>
            </a:extLst>
          </p:cNvPr>
          <p:cNvSpPr txBox="1"/>
          <p:nvPr/>
        </p:nvSpPr>
        <p:spPr>
          <a:xfrm>
            <a:off x="213071" y="1522044"/>
            <a:ext cx="8425421" cy="2862322"/>
          </a:xfrm>
          <a:prstGeom prst="rect">
            <a:avLst/>
          </a:prstGeom>
          <a:noFill/>
        </p:spPr>
        <p:txBody>
          <a:bodyPr wrap="square" rtlCol="0">
            <a:spAutoFit/>
          </a:bodyPr>
          <a:lstStyle/>
          <a:p>
            <a:pPr algn="just">
              <a:spcAft>
                <a:spcPts val="600"/>
              </a:spcAft>
              <a:defRPr/>
            </a:pPr>
            <a:r>
              <a:rPr lang="en-US" b="1" dirty="0"/>
              <a:t>1. Technical resources</a:t>
            </a:r>
            <a:endParaRPr lang="en-GB" b="1" dirty="0">
              <a:solidFill>
                <a:srgbClr val="4BACC6">
                  <a:lumMod val="50000"/>
                </a:srgbClr>
              </a:solidFill>
              <a:latin typeface="Calibri"/>
            </a:endParaRPr>
          </a:p>
          <a:p>
            <a:pPr marL="800100" lvl="1" indent="-342900" algn="just">
              <a:spcAft>
                <a:spcPts val="600"/>
              </a:spcAft>
              <a:buFont typeface="Arial" panose="020B0604020202020204" pitchFamily="34" charset="0"/>
              <a:buChar char="•"/>
              <a:defRPr/>
            </a:pPr>
            <a:r>
              <a:rPr lang="en-GB" sz="1600" dirty="0" err="1">
                <a:latin typeface="Calibri"/>
              </a:rPr>
              <a:t>eRD</a:t>
            </a:r>
            <a:r>
              <a:rPr lang="en-GB" sz="1600" dirty="0">
                <a:latin typeface="Calibri"/>
              </a:rPr>
              <a:t> Handbook</a:t>
            </a:r>
          </a:p>
          <a:p>
            <a:pPr lvl="1" algn="just">
              <a:spcAft>
                <a:spcPts val="600"/>
              </a:spcAft>
              <a:defRPr/>
            </a:pPr>
            <a:r>
              <a:rPr lang="en-GB" sz="1600" dirty="0">
                <a:hlinkClick r:id="rId4"/>
              </a:rPr>
              <a:t>https://wessexahsn.org.uk/img/projects/Electronic%20Dispensing%20Handbook_Digital_WEB_S.pdf</a:t>
            </a:r>
            <a:endParaRPr lang="en-GB" sz="1600" dirty="0">
              <a:latin typeface="Calibri"/>
            </a:endParaRPr>
          </a:p>
          <a:p>
            <a:pPr marL="800100" lvl="1" indent="-342900" algn="just">
              <a:spcAft>
                <a:spcPts val="600"/>
              </a:spcAft>
              <a:buFont typeface="Arial" panose="020B0604020202020204" pitchFamily="34" charset="0"/>
              <a:buChar char="•"/>
              <a:defRPr/>
            </a:pPr>
            <a:r>
              <a:rPr lang="en-GB" sz="1600" dirty="0"/>
              <a:t>NHS BSA Resources </a:t>
            </a:r>
          </a:p>
          <a:p>
            <a:pPr lvl="1" algn="just">
              <a:spcAft>
                <a:spcPts val="600"/>
              </a:spcAft>
              <a:defRPr/>
            </a:pPr>
            <a:r>
              <a:rPr lang="en-GB" sz="1600" dirty="0">
                <a:hlinkClick r:id="rId5"/>
              </a:rPr>
              <a:t>https://www.nhsbsa.nhs.uk/pharmacies-gp-practices-and-appliance-contractors/prescribing-and-dispensing/electronic/electronic</a:t>
            </a:r>
            <a:endParaRPr lang="en-GB" sz="1600" dirty="0"/>
          </a:p>
          <a:p>
            <a:pPr marL="800100" lvl="1" indent="-342900">
              <a:spcAft>
                <a:spcPts val="600"/>
              </a:spcAft>
              <a:buFont typeface="Arial" panose="020B0604020202020204" pitchFamily="34" charset="0"/>
              <a:buChar char="•"/>
              <a:defRPr/>
            </a:pPr>
            <a:r>
              <a:rPr lang="en-GB" sz="1600" dirty="0"/>
              <a:t>NECS </a:t>
            </a:r>
            <a:r>
              <a:rPr lang="en-GB" sz="1600" dirty="0" err="1"/>
              <a:t>eRD</a:t>
            </a:r>
            <a:r>
              <a:rPr lang="en-GB" sz="1600" dirty="0"/>
              <a:t> e learning tool  </a:t>
            </a:r>
          </a:p>
          <a:p>
            <a:pPr lvl="1">
              <a:spcAft>
                <a:spcPts val="600"/>
              </a:spcAft>
              <a:defRPr/>
            </a:pPr>
            <a:r>
              <a:rPr lang="en-GB" sz="1600" dirty="0">
                <a:solidFill>
                  <a:srgbClr val="0000FF"/>
                </a:solidFill>
                <a:hlinkClick r:id="rId6">
                  <a:extLst>
                    <a:ext uri="{A12FA001-AC4F-418D-AE19-62706E023703}">
                      <ahyp:hlinkClr xmlns:ahyp="http://schemas.microsoft.com/office/drawing/2018/hyperlinkcolor" val="tx"/>
                    </a:ext>
                  </a:extLst>
                </a:hlinkClick>
              </a:rPr>
              <a:t>https://learning.necsu.nhs.uk/nhs-digital-electronic-repeat-dispensing-elearning/</a:t>
            </a:r>
            <a:endParaRPr lang="en-GB" sz="1600" dirty="0">
              <a:solidFill>
                <a:srgbClr val="0000FF"/>
              </a:solidFill>
            </a:endParaRPr>
          </a:p>
        </p:txBody>
      </p:sp>
      <p:sp>
        <p:nvSpPr>
          <p:cNvPr id="7" name="TextBox 6">
            <a:extLst>
              <a:ext uri="{FF2B5EF4-FFF2-40B4-BE49-F238E27FC236}">
                <a16:creationId xmlns:a16="http://schemas.microsoft.com/office/drawing/2014/main" id="{6AFBDB0E-003C-3847-9D9F-FDD4EC919E85}"/>
              </a:ext>
            </a:extLst>
          </p:cNvPr>
          <p:cNvSpPr txBox="1"/>
          <p:nvPr/>
        </p:nvSpPr>
        <p:spPr>
          <a:xfrm>
            <a:off x="253353" y="4525043"/>
            <a:ext cx="8385139" cy="2262158"/>
          </a:xfrm>
          <a:prstGeom prst="rect">
            <a:avLst/>
          </a:prstGeom>
          <a:noFill/>
        </p:spPr>
        <p:txBody>
          <a:bodyPr wrap="square" rtlCol="0">
            <a:spAutoFit/>
          </a:bodyPr>
          <a:lstStyle/>
          <a:p>
            <a:pPr>
              <a:spcAft>
                <a:spcPts val="600"/>
              </a:spcAft>
            </a:pPr>
            <a:r>
              <a:rPr lang="en-US" b="1" dirty="0"/>
              <a:t>2. Patient communications </a:t>
            </a:r>
          </a:p>
          <a:p>
            <a:pPr marL="742950" lvl="1" indent="-285750">
              <a:spcAft>
                <a:spcPts val="600"/>
              </a:spcAft>
              <a:buFont typeface="Arial" panose="020B0604020202020204" pitchFamily="34" charset="0"/>
              <a:buChar char="•"/>
            </a:pPr>
            <a:r>
              <a:rPr lang="en-US" sz="1600" dirty="0"/>
              <a:t>Meet Mo video  </a:t>
            </a:r>
          </a:p>
          <a:p>
            <a:pPr lvl="1">
              <a:spcAft>
                <a:spcPts val="600"/>
              </a:spcAft>
            </a:pPr>
            <a:r>
              <a:rPr lang="en-GB" sz="1600" dirty="0">
                <a:hlinkClick r:id="rId7"/>
              </a:rPr>
              <a:t>https://wessexahsn.org.uk/videos/show/255</a:t>
            </a:r>
            <a:endParaRPr lang="en-US" sz="1600" dirty="0"/>
          </a:p>
          <a:p>
            <a:pPr marL="742950" lvl="1" indent="-285750">
              <a:spcAft>
                <a:spcPts val="600"/>
              </a:spcAft>
              <a:buFont typeface="Arial" panose="020B0604020202020204" pitchFamily="34" charset="0"/>
              <a:buChar char="•"/>
            </a:pPr>
            <a:r>
              <a:rPr lang="en-US" sz="1600" dirty="0" err="1"/>
              <a:t>eRD</a:t>
            </a:r>
            <a:r>
              <a:rPr lang="en-US" sz="1600" dirty="0"/>
              <a:t> information leaflets </a:t>
            </a:r>
          </a:p>
          <a:p>
            <a:pPr lvl="1">
              <a:spcAft>
                <a:spcPts val="600"/>
              </a:spcAft>
            </a:pPr>
            <a:r>
              <a:rPr lang="en-US" sz="1600" dirty="0">
                <a:solidFill>
                  <a:srgbClr val="0000FF"/>
                </a:solidFill>
                <a:hlinkClick r:id="rId8"/>
              </a:rPr>
              <a:t>https://www.nhsbsa.nhs.uk/sites/default/files/2019-11/eRD%20leaflet%20A5%20%28V3%29%20%28Local%29%2012.2018.pdf</a:t>
            </a:r>
            <a:endParaRPr lang="en-US" sz="1600" dirty="0">
              <a:solidFill>
                <a:srgbClr val="0000FF"/>
              </a:solidFill>
            </a:endParaRPr>
          </a:p>
          <a:p>
            <a:pPr lvl="1">
              <a:spcAft>
                <a:spcPts val="600"/>
              </a:spcAft>
            </a:pPr>
            <a:endParaRPr lang="en-US" dirty="0"/>
          </a:p>
        </p:txBody>
      </p:sp>
      <p:sp>
        <p:nvSpPr>
          <p:cNvPr id="12" name="Slide Number Placeholder 11">
            <a:extLst>
              <a:ext uri="{FF2B5EF4-FFF2-40B4-BE49-F238E27FC236}">
                <a16:creationId xmlns:a16="http://schemas.microsoft.com/office/drawing/2014/main" id="{86500494-0CCB-460F-B1A0-F0AF2EAF22D4}"/>
              </a:ext>
            </a:extLst>
          </p:cNvPr>
          <p:cNvSpPr>
            <a:spLocks noGrp="1"/>
          </p:cNvSpPr>
          <p:nvPr>
            <p:ph type="sldNum" sz="quarter" idx="12"/>
          </p:nvPr>
        </p:nvSpPr>
        <p:spPr/>
        <p:txBody>
          <a:bodyPr/>
          <a:lstStyle/>
          <a:p>
            <a:fld id="{231CE52A-2B0C-4FC0-8EA5-139AB3C8068F}" type="slidenum">
              <a:rPr lang="en-GB" smtClean="0"/>
              <a:t>12</a:t>
            </a:fld>
            <a:endParaRPr lang="en-GB"/>
          </a:p>
        </p:txBody>
      </p:sp>
      <p:pic>
        <p:nvPicPr>
          <p:cNvPr id="8" name="Picture 7">
            <a:extLst>
              <a:ext uri="{FF2B5EF4-FFF2-40B4-BE49-F238E27FC236}">
                <a16:creationId xmlns:a16="http://schemas.microsoft.com/office/drawing/2014/main" id="{802AD26F-9454-EB40-B185-7AE4A08DDED0}"/>
              </a:ext>
            </a:extLst>
          </p:cNvPr>
          <p:cNvPicPr>
            <a:picLocks noChangeAspect="1"/>
          </p:cNvPicPr>
          <p:nvPr/>
        </p:nvPicPr>
        <p:blipFill>
          <a:blip r:embed="rId9"/>
          <a:stretch>
            <a:fillRect/>
          </a:stretch>
        </p:blipFill>
        <p:spPr>
          <a:xfrm>
            <a:off x="6363120" y="4384366"/>
            <a:ext cx="2513759" cy="1655551"/>
          </a:xfrm>
          <a:prstGeom prst="rect">
            <a:avLst/>
          </a:prstGeom>
          <a:ln>
            <a:solidFill>
              <a:schemeClr val="accent1"/>
            </a:solidFill>
          </a:ln>
        </p:spPr>
      </p:pic>
      <p:pic>
        <p:nvPicPr>
          <p:cNvPr id="9" name="Picture 8">
            <a:extLst>
              <a:ext uri="{FF2B5EF4-FFF2-40B4-BE49-F238E27FC236}">
                <a16:creationId xmlns:a16="http://schemas.microsoft.com/office/drawing/2014/main" id="{4E05CED7-9050-A345-AF93-006798FE04B2}"/>
              </a:ext>
            </a:extLst>
          </p:cNvPr>
          <p:cNvPicPr>
            <a:picLocks noChangeAspect="1"/>
          </p:cNvPicPr>
          <p:nvPr/>
        </p:nvPicPr>
        <p:blipFill>
          <a:blip r:embed="rId10"/>
          <a:stretch>
            <a:fillRect/>
          </a:stretch>
        </p:blipFill>
        <p:spPr>
          <a:xfrm>
            <a:off x="7563041" y="100543"/>
            <a:ext cx="1313838" cy="1934104"/>
          </a:xfrm>
          <a:prstGeom prst="rect">
            <a:avLst/>
          </a:prstGeom>
        </p:spPr>
      </p:pic>
    </p:spTree>
    <p:extLst>
      <p:ext uri="{BB962C8B-B14F-4D97-AF65-F5344CB8AC3E}">
        <p14:creationId xmlns:p14="http://schemas.microsoft.com/office/powerpoint/2010/main" val="21445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5F388-C48E-CD47-AE54-37576E124E1E}"/>
              </a:ext>
            </a:extLst>
          </p:cNvPr>
          <p:cNvPicPr>
            <a:picLocks noChangeAspect="1"/>
          </p:cNvPicPr>
          <p:nvPr/>
        </p:nvPicPr>
        <p:blipFill>
          <a:blip r:embed="rId3"/>
          <a:stretch>
            <a:fillRect/>
          </a:stretch>
        </p:blipFill>
        <p:spPr>
          <a:xfrm>
            <a:off x="279400" y="348612"/>
            <a:ext cx="4292600" cy="1308100"/>
          </a:xfrm>
          <a:prstGeom prst="rect">
            <a:avLst/>
          </a:prstGeom>
        </p:spPr>
      </p:pic>
      <p:sp>
        <p:nvSpPr>
          <p:cNvPr id="3" name="Slide Number Placeholder 2">
            <a:extLst>
              <a:ext uri="{FF2B5EF4-FFF2-40B4-BE49-F238E27FC236}">
                <a16:creationId xmlns:a16="http://schemas.microsoft.com/office/drawing/2014/main" id="{816A8F0C-E9DB-4E00-8F6D-FA78891C4C03}"/>
              </a:ext>
            </a:extLst>
          </p:cNvPr>
          <p:cNvSpPr>
            <a:spLocks noGrp="1"/>
          </p:cNvSpPr>
          <p:nvPr>
            <p:ph type="sldNum" sz="quarter" idx="12"/>
          </p:nvPr>
        </p:nvSpPr>
        <p:spPr>
          <a:xfrm>
            <a:off x="6935037"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75EB79FE-20D6-584E-A152-6C03A6F9EECB}"/>
              </a:ext>
            </a:extLst>
          </p:cNvPr>
          <p:cNvSpPr/>
          <p:nvPr/>
        </p:nvSpPr>
        <p:spPr>
          <a:xfrm>
            <a:off x="548640" y="2266405"/>
            <a:ext cx="7071360" cy="289310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BACC6">
                    <a:lumMod val="50000"/>
                  </a:srgbClr>
                </a:solidFill>
                <a:effectLst/>
                <a:uLnTx/>
                <a:uFillTx/>
                <a:latin typeface="Calibri"/>
                <a:ea typeface="+mn-ea"/>
                <a:cs typeface="+mn-cs"/>
              </a:rPr>
              <a:t>Electronic Repeat Dispensing (</a:t>
            </a:r>
            <a:r>
              <a:rPr kumimoji="0" lang="en-GB" sz="3200" b="1" i="0" u="none" strike="noStrike" kern="1200" cap="none" spc="0" normalizeH="0" baseline="0" noProof="0" dirty="0" err="1">
                <a:ln>
                  <a:noFill/>
                </a:ln>
                <a:solidFill>
                  <a:srgbClr val="4BACC6">
                    <a:lumMod val="50000"/>
                  </a:srgbClr>
                </a:solidFill>
                <a:effectLst/>
                <a:uLnTx/>
                <a:uFillTx/>
                <a:latin typeface="Calibri"/>
                <a:ea typeface="+mn-ea"/>
                <a:cs typeface="+mn-cs"/>
              </a:rPr>
              <a:t>eRD</a:t>
            </a:r>
            <a:r>
              <a:rPr kumimoji="0" lang="en-GB" sz="3200" b="1" i="0" u="none" strike="noStrike" kern="1200" cap="none" spc="0" normalizeH="0" baseline="0" noProof="0" dirty="0">
                <a:ln>
                  <a:noFill/>
                </a:ln>
                <a:solidFill>
                  <a:srgbClr val="4BACC6">
                    <a:lumMod val="50000"/>
                  </a:srgbClr>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552D"/>
                </a:solidFill>
                <a:effectLst/>
                <a:uLnTx/>
                <a:uFillTx/>
                <a:latin typeface="Calibri"/>
                <a:ea typeface="+mn-ea"/>
                <a:cs typeface="+mn-cs"/>
              </a:rPr>
              <a:t>Medicines Optimisation</a:t>
            </a: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03B40F7-5C43-A446-A6C9-727D8AB2C5D9}"/>
              </a:ext>
            </a:extLst>
          </p:cNvPr>
          <p:cNvPicPr>
            <a:picLocks noChangeAspect="1"/>
          </p:cNvPicPr>
          <p:nvPr/>
        </p:nvPicPr>
        <p:blipFill>
          <a:blip r:embed="rId4"/>
          <a:stretch>
            <a:fillRect/>
          </a:stretch>
        </p:blipFill>
        <p:spPr>
          <a:xfrm>
            <a:off x="274320" y="4943548"/>
            <a:ext cx="2513759" cy="1655551"/>
          </a:xfrm>
          <a:prstGeom prst="rect">
            <a:avLst/>
          </a:prstGeom>
          <a:ln>
            <a:solidFill>
              <a:schemeClr val="accent1"/>
            </a:solidFill>
          </a:ln>
        </p:spPr>
      </p:pic>
      <p:pic>
        <p:nvPicPr>
          <p:cNvPr id="9" name="Picture 8" descr="A picture containing light&#10;&#10;Description automatically generated">
            <a:extLst>
              <a:ext uri="{FF2B5EF4-FFF2-40B4-BE49-F238E27FC236}">
                <a16:creationId xmlns:a16="http://schemas.microsoft.com/office/drawing/2014/main" id="{60C9219C-A69E-644A-AC16-1B8078656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834" y="5215577"/>
            <a:ext cx="3653171" cy="1361703"/>
          </a:xfrm>
          <a:prstGeom prst="rect">
            <a:avLst/>
          </a:prstGeom>
        </p:spPr>
      </p:pic>
      <p:pic>
        <p:nvPicPr>
          <p:cNvPr id="5" name="Picture 4">
            <a:extLst>
              <a:ext uri="{FF2B5EF4-FFF2-40B4-BE49-F238E27FC236}">
                <a16:creationId xmlns:a16="http://schemas.microsoft.com/office/drawing/2014/main" id="{0AB48BE5-BCF1-964C-8C42-7FF195EDC47E}"/>
              </a:ext>
            </a:extLst>
          </p:cNvPr>
          <p:cNvPicPr>
            <a:picLocks noChangeAspect="1"/>
          </p:cNvPicPr>
          <p:nvPr/>
        </p:nvPicPr>
        <p:blipFill>
          <a:blip r:embed="rId6"/>
          <a:stretch>
            <a:fillRect/>
          </a:stretch>
        </p:blipFill>
        <p:spPr>
          <a:xfrm>
            <a:off x="6003205" y="1281020"/>
            <a:ext cx="3098800" cy="914400"/>
          </a:xfrm>
          <a:prstGeom prst="rect">
            <a:avLst/>
          </a:prstGeom>
        </p:spPr>
      </p:pic>
    </p:spTree>
    <p:extLst>
      <p:ext uri="{BB962C8B-B14F-4D97-AF65-F5344CB8AC3E}">
        <p14:creationId xmlns:p14="http://schemas.microsoft.com/office/powerpoint/2010/main" val="2872658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133351" y="110591"/>
            <a:ext cx="5616624" cy="646331"/>
          </a:xfrm>
          <a:prstGeom prst="rect">
            <a:avLst/>
          </a:prstGeom>
          <a:noFill/>
        </p:spPr>
        <p:txBody>
          <a:bodyPr wrap="square" rtlCol="0" anchor="t">
            <a:spAutoFit/>
          </a:bodyPr>
          <a:lstStyle/>
          <a:p>
            <a:pPr algn="just" defTabSz="914378">
              <a:defRPr/>
            </a:pPr>
            <a:r>
              <a:rPr lang="en-GB" sz="3600" b="1" dirty="0">
                <a:solidFill>
                  <a:srgbClr val="E9552D"/>
                </a:solidFill>
                <a:latin typeface="Calibri"/>
                <a:ea typeface="Verdana"/>
                <a:cs typeface="Verdana"/>
              </a:rPr>
              <a:t>Contents </a:t>
            </a:r>
            <a:endParaRPr lang="en-GB" sz="3600" b="1" dirty="0">
              <a:solidFill>
                <a:srgbClr val="E9552D"/>
              </a:solidFill>
              <a:latin typeface="Calibri"/>
              <a:ea typeface="Verdana"/>
            </a:endParaRPr>
          </a:p>
        </p:txBody>
      </p:sp>
      <p:sp>
        <p:nvSpPr>
          <p:cNvPr id="3" name="TextBox 2">
            <a:extLst>
              <a:ext uri="{FF2B5EF4-FFF2-40B4-BE49-F238E27FC236}">
                <a16:creationId xmlns:a16="http://schemas.microsoft.com/office/drawing/2014/main" id="{B97C980E-BF8C-794D-B5DC-7368BB691769}"/>
              </a:ext>
            </a:extLst>
          </p:cNvPr>
          <p:cNvSpPr txBox="1"/>
          <p:nvPr/>
        </p:nvSpPr>
        <p:spPr>
          <a:xfrm>
            <a:off x="238798" y="1205426"/>
            <a:ext cx="8425421" cy="1554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5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AB364BF-6C7D-4F27-AFFD-CC866B59BB2C}"/>
              </a:ext>
            </a:extLst>
          </p:cNvPr>
          <p:cNvSpPr/>
          <p:nvPr/>
        </p:nvSpPr>
        <p:spPr>
          <a:xfrm>
            <a:off x="260855" y="1424988"/>
            <a:ext cx="8622290" cy="4017062"/>
          </a:xfrm>
          <a:prstGeom prst="rect">
            <a:avLst/>
          </a:prstGeom>
        </p:spPr>
        <p:txBody>
          <a:bodyPr wrap="square" anchor="t">
            <a:spAutoFit/>
          </a:bodyPr>
          <a:lstStyle/>
          <a:p>
            <a:pPr marL="57150">
              <a:lnSpc>
                <a:spcPct val="150000"/>
              </a:lnSpc>
              <a:spcAft>
                <a:spcPts val="600"/>
              </a:spcAft>
              <a:defRPr/>
            </a:pPr>
            <a:r>
              <a:rPr lang="en-US" sz="3200" b="1" dirty="0">
                <a:solidFill>
                  <a:srgbClr val="E9552D"/>
                </a:solidFill>
              </a:rPr>
              <a:t>1 | Background</a:t>
            </a:r>
          </a:p>
          <a:p>
            <a:pPr marL="57150">
              <a:lnSpc>
                <a:spcPct val="150000"/>
              </a:lnSpc>
              <a:spcAft>
                <a:spcPts val="600"/>
              </a:spcAft>
              <a:defRPr/>
            </a:pPr>
            <a:r>
              <a:rPr lang="en-US" sz="3200" b="1" dirty="0">
                <a:solidFill>
                  <a:srgbClr val="E9552D"/>
                </a:solidFill>
              </a:rPr>
              <a:t>2 | Benefits (in response to </a:t>
            </a:r>
            <a:r>
              <a:rPr lang="en-US" sz="3200" b="1" dirty="0" err="1">
                <a:solidFill>
                  <a:srgbClr val="E9552D"/>
                </a:solidFill>
              </a:rPr>
              <a:t>Covid</a:t>
            </a:r>
            <a:r>
              <a:rPr lang="en-US" sz="3200" b="1" dirty="0">
                <a:solidFill>
                  <a:srgbClr val="E9552D"/>
                </a:solidFill>
              </a:rPr>
              <a:t> 19)</a:t>
            </a:r>
          </a:p>
          <a:p>
            <a:pPr marL="57150">
              <a:lnSpc>
                <a:spcPct val="150000"/>
              </a:lnSpc>
              <a:spcAft>
                <a:spcPts val="600"/>
              </a:spcAft>
              <a:defRPr/>
            </a:pPr>
            <a:r>
              <a:rPr lang="en-US" sz="3200" b="1" dirty="0">
                <a:solidFill>
                  <a:srgbClr val="E9552D"/>
                </a:solidFill>
              </a:rPr>
              <a:t>3 | </a:t>
            </a:r>
            <a:r>
              <a:rPr lang="en-US" sz="3200" b="1" dirty="0" err="1">
                <a:solidFill>
                  <a:srgbClr val="E9552D"/>
                </a:solidFill>
              </a:rPr>
              <a:t>eRD</a:t>
            </a:r>
            <a:r>
              <a:rPr lang="en-US" sz="3200" b="1" dirty="0">
                <a:solidFill>
                  <a:srgbClr val="E9552D"/>
                </a:solidFill>
              </a:rPr>
              <a:t> levels in England </a:t>
            </a:r>
          </a:p>
          <a:p>
            <a:pPr marL="57150">
              <a:lnSpc>
                <a:spcPct val="150000"/>
              </a:lnSpc>
              <a:spcAft>
                <a:spcPts val="600"/>
              </a:spcAft>
              <a:defRPr/>
            </a:pPr>
            <a:r>
              <a:rPr lang="en-US" sz="3200" b="1" dirty="0">
                <a:solidFill>
                  <a:srgbClr val="E9552D"/>
                </a:solidFill>
              </a:rPr>
              <a:t>4 | Support </a:t>
            </a:r>
          </a:p>
          <a:p>
            <a:pPr marL="57150">
              <a:lnSpc>
                <a:spcPct val="150000"/>
              </a:lnSpc>
              <a:spcAft>
                <a:spcPts val="600"/>
              </a:spcAft>
              <a:defRPr/>
            </a:pPr>
            <a:r>
              <a:rPr lang="en-US" sz="3200" b="1" dirty="0">
                <a:solidFill>
                  <a:srgbClr val="E9552D"/>
                </a:solidFill>
              </a:rPr>
              <a:t>5 | Resources </a:t>
            </a:r>
          </a:p>
        </p:txBody>
      </p:sp>
      <p:sp>
        <p:nvSpPr>
          <p:cNvPr id="4" name="Slide Number Placeholder 3">
            <a:extLst>
              <a:ext uri="{FF2B5EF4-FFF2-40B4-BE49-F238E27FC236}">
                <a16:creationId xmlns:a16="http://schemas.microsoft.com/office/drawing/2014/main" id="{C5A970F8-C1CC-41EB-859E-AFE5D0F9A1CA}"/>
              </a:ext>
            </a:extLst>
          </p:cNvPr>
          <p:cNvSpPr>
            <a:spLocks noGrp="1"/>
          </p:cNvSpPr>
          <p:nvPr>
            <p:ph type="sldNum" sz="quarter" idx="12"/>
          </p:nvPr>
        </p:nvSpPr>
        <p:spPr/>
        <p:txBody>
          <a:bodyPr/>
          <a:lstStyle/>
          <a:p>
            <a:fld id="{231CE52A-2B0C-4FC0-8EA5-139AB3C8068F}" type="slidenum">
              <a:rPr lang="en-GB" smtClean="0"/>
              <a:t>2</a:t>
            </a:fld>
            <a:endParaRPr lang="en-GB"/>
          </a:p>
        </p:txBody>
      </p:sp>
      <p:pic>
        <p:nvPicPr>
          <p:cNvPr id="8" name="Picture 7">
            <a:extLst>
              <a:ext uri="{FF2B5EF4-FFF2-40B4-BE49-F238E27FC236}">
                <a16:creationId xmlns:a16="http://schemas.microsoft.com/office/drawing/2014/main" id="{184C4ED2-F37A-DB4B-86D7-2E75DB9D3F8F}"/>
              </a:ext>
            </a:extLst>
          </p:cNvPr>
          <p:cNvPicPr>
            <a:picLocks noChangeAspect="1"/>
          </p:cNvPicPr>
          <p:nvPr/>
        </p:nvPicPr>
        <p:blipFill>
          <a:blip r:embed="rId3"/>
          <a:stretch>
            <a:fillRect/>
          </a:stretch>
        </p:blipFill>
        <p:spPr>
          <a:xfrm>
            <a:off x="6834872" y="3801998"/>
            <a:ext cx="1570256" cy="2311578"/>
          </a:xfrm>
          <a:prstGeom prst="rect">
            <a:avLst/>
          </a:prstGeom>
        </p:spPr>
      </p:pic>
    </p:spTree>
    <p:extLst>
      <p:ext uri="{BB962C8B-B14F-4D97-AF65-F5344CB8AC3E}">
        <p14:creationId xmlns:p14="http://schemas.microsoft.com/office/powerpoint/2010/main" val="4184382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133351" y="130688"/>
            <a:ext cx="5616624" cy="523220"/>
          </a:xfrm>
          <a:prstGeom prst="rect">
            <a:avLst/>
          </a:prstGeom>
          <a:noFill/>
        </p:spPr>
        <p:txBody>
          <a:bodyPr wrap="square" rtlCol="0" anchor="t">
            <a:spAutoFit/>
          </a:bodyPr>
          <a:lstStyle/>
          <a:p>
            <a:pPr defTabSz="914378">
              <a:defRPr/>
            </a:pPr>
            <a:r>
              <a:rPr lang="en-GB" sz="2800" b="1" dirty="0">
                <a:solidFill>
                  <a:srgbClr val="E9552D"/>
                </a:solidFill>
                <a:ea typeface="Verdana" panose="020B0604030504040204" pitchFamily="34" charset="0"/>
                <a:cs typeface="Verdana" panose="020B0604030504040204" pitchFamily="34" charset="0"/>
              </a:rPr>
              <a:t>1. Background – </a:t>
            </a:r>
            <a:r>
              <a:rPr lang="en-GB" sz="2800" b="1" dirty="0" err="1">
                <a:solidFill>
                  <a:srgbClr val="E9552D"/>
                </a:solidFill>
                <a:ea typeface="Verdana" panose="020B0604030504040204" pitchFamily="34" charset="0"/>
                <a:cs typeface="Verdana" panose="020B0604030504040204" pitchFamily="34" charset="0"/>
              </a:rPr>
              <a:t>eRD</a:t>
            </a:r>
            <a:endParaRPr lang="en-GB" sz="2800" b="1" dirty="0">
              <a:solidFill>
                <a:srgbClr val="E9552D"/>
              </a:solidFill>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B97C980E-BF8C-794D-B5DC-7368BB691769}"/>
              </a:ext>
            </a:extLst>
          </p:cNvPr>
          <p:cNvSpPr txBox="1"/>
          <p:nvPr/>
        </p:nvSpPr>
        <p:spPr>
          <a:xfrm>
            <a:off x="238798" y="1205426"/>
            <a:ext cx="8425421" cy="1554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500" b="0" i="0" u="none" strike="noStrike" kern="1200" cap="none" spc="0" normalizeH="0" baseline="0" noProof="0">
              <a:ln>
                <a:noFill/>
              </a:ln>
              <a:solidFill>
                <a:srgbClr val="4BACC6">
                  <a:lumMod val="5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8750275-FD81-4D18-BD70-9D61F6C5FECE}"/>
              </a:ext>
            </a:extLst>
          </p:cNvPr>
          <p:cNvPicPr>
            <a:picLocks noChangeAspect="1"/>
          </p:cNvPicPr>
          <p:nvPr/>
        </p:nvPicPr>
        <p:blipFill>
          <a:blip r:embed="rId3"/>
          <a:stretch>
            <a:fillRect/>
          </a:stretch>
        </p:blipFill>
        <p:spPr>
          <a:xfrm>
            <a:off x="6403091" y="4259198"/>
            <a:ext cx="1570256" cy="2311578"/>
          </a:xfrm>
          <a:prstGeom prst="rect">
            <a:avLst/>
          </a:prstGeom>
        </p:spPr>
      </p:pic>
      <p:pic>
        <p:nvPicPr>
          <p:cNvPr id="8" name="Picture 7">
            <a:extLst>
              <a:ext uri="{FF2B5EF4-FFF2-40B4-BE49-F238E27FC236}">
                <a16:creationId xmlns:a16="http://schemas.microsoft.com/office/drawing/2014/main" id="{37EAA260-2B9B-4AC9-A642-AF24A8920414}"/>
              </a:ext>
            </a:extLst>
          </p:cNvPr>
          <p:cNvPicPr>
            <a:picLocks noChangeAspect="1"/>
          </p:cNvPicPr>
          <p:nvPr/>
        </p:nvPicPr>
        <p:blipFill>
          <a:blip r:embed="rId4"/>
          <a:stretch>
            <a:fillRect/>
          </a:stretch>
        </p:blipFill>
        <p:spPr>
          <a:xfrm>
            <a:off x="6403091" y="2759698"/>
            <a:ext cx="2017678" cy="1405574"/>
          </a:xfrm>
          <a:prstGeom prst="rect">
            <a:avLst/>
          </a:prstGeom>
        </p:spPr>
      </p:pic>
      <p:pic>
        <p:nvPicPr>
          <p:cNvPr id="10" name="Picture 9">
            <a:extLst>
              <a:ext uri="{FF2B5EF4-FFF2-40B4-BE49-F238E27FC236}">
                <a16:creationId xmlns:a16="http://schemas.microsoft.com/office/drawing/2014/main" id="{C873FD1D-7B8D-449D-9A70-3E948402DDA0}"/>
              </a:ext>
            </a:extLst>
          </p:cNvPr>
          <p:cNvPicPr>
            <a:picLocks noChangeAspect="1"/>
          </p:cNvPicPr>
          <p:nvPr/>
        </p:nvPicPr>
        <p:blipFill>
          <a:blip r:embed="rId5"/>
          <a:stretch>
            <a:fillRect/>
          </a:stretch>
        </p:blipFill>
        <p:spPr>
          <a:xfrm>
            <a:off x="6403091" y="1265868"/>
            <a:ext cx="2017678" cy="1399904"/>
          </a:xfrm>
          <a:prstGeom prst="rect">
            <a:avLst/>
          </a:prstGeom>
        </p:spPr>
      </p:pic>
      <p:sp>
        <p:nvSpPr>
          <p:cNvPr id="4" name="TextBox 3">
            <a:extLst>
              <a:ext uri="{FF2B5EF4-FFF2-40B4-BE49-F238E27FC236}">
                <a16:creationId xmlns:a16="http://schemas.microsoft.com/office/drawing/2014/main" id="{FD07BEA8-E172-1D44-B395-0AC1C0955980}"/>
              </a:ext>
            </a:extLst>
          </p:cNvPr>
          <p:cNvSpPr txBox="1"/>
          <p:nvPr/>
        </p:nvSpPr>
        <p:spPr>
          <a:xfrm>
            <a:off x="238798" y="653908"/>
            <a:ext cx="5836912" cy="6494085"/>
          </a:xfrm>
          <a:prstGeom prst="rect">
            <a:avLst/>
          </a:prstGeom>
          <a:noFill/>
        </p:spPr>
        <p:txBody>
          <a:bodyPr wrap="square" rtlCol="0">
            <a:spAutoFit/>
          </a:bodyPr>
          <a:lstStyle/>
          <a:p>
            <a:r>
              <a:rPr lang="en-US" sz="2000" dirty="0" err="1"/>
              <a:t>eRD</a:t>
            </a:r>
            <a:r>
              <a:rPr lang="en-US" sz="2000" dirty="0"/>
              <a:t> is not new, it has been part of the Community Pharmacy contract since 2005 and from 2019 has been a GMS contract requirement.</a:t>
            </a:r>
          </a:p>
          <a:p>
            <a:endParaRPr lang="en-US" sz="2000" dirty="0"/>
          </a:p>
          <a:p>
            <a:r>
              <a:rPr lang="en-US" sz="2000" dirty="0" err="1"/>
              <a:t>eRD</a:t>
            </a:r>
            <a:r>
              <a:rPr lang="en-US" sz="2000" dirty="0"/>
              <a:t> has a number of well documented benefits for primary care. However, uptake of </a:t>
            </a:r>
            <a:r>
              <a:rPr lang="en-US" sz="2000" dirty="0" err="1"/>
              <a:t>eRD</a:t>
            </a:r>
            <a:r>
              <a:rPr lang="en-US" sz="2000" dirty="0"/>
              <a:t> is hugely variable – see slides 5,6 and 7</a:t>
            </a:r>
          </a:p>
          <a:p>
            <a:endParaRPr lang="en-US" sz="2000" dirty="0"/>
          </a:p>
          <a:p>
            <a:r>
              <a:rPr lang="en-US" sz="2000" dirty="0">
                <a:solidFill>
                  <a:srgbClr val="000000"/>
                </a:solidFill>
              </a:rPr>
              <a:t>77% of all prescription items are repeat prescriptions.</a:t>
            </a:r>
          </a:p>
          <a:p>
            <a:r>
              <a:rPr lang="en-US" sz="2000" dirty="0">
                <a:solidFill>
                  <a:srgbClr val="000000"/>
                </a:solidFill>
              </a:rPr>
              <a:t>On average, each week, a GP issues around 375 repeat medicines.</a:t>
            </a:r>
          </a:p>
          <a:p>
            <a:endParaRPr lang="en-US" sz="2000" dirty="0">
              <a:solidFill>
                <a:srgbClr val="000000"/>
              </a:solidFill>
            </a:endParaRPr>
          </a:p>
          <a:p>
            <a:r>
              <a:rPr lang="en-US" sz="2000" dirty="0">
                <a:solidFill>
                  <a:srgbClr val="000000"/>
                </a:solidFill>
              </a:rPr>
              <a:t>Department of Health work in 2002 showed that, if 80% of all repeats were given as RD, 2.7 million GP hours would be saved.</a:t>
            </a:r>
          </a:p>
          <a:p>
            <a:endParaRPr lang="en-US" sz="2000" dirty="0">
              <a:solidFill>
                <a:srgbClr val="000000"/>
              </a:solidFill>
            </a:endParaRPr>
          </a:p>
          <a:p>
            <a:r>
              <a:rPr lang="en-US" sz="2000" dirty="0">
                <a:solidFill>
                  <a:srgbClr val="000000"/>
                </a:solidFill>
              </a:rPr>
              <a:t>For example, in Wessex this means that if we moved 80% of all repeats to </a:t>
            </a:r>
            <a:r>
              <a:rPr lang="en-US" sz="2000" dirty="0" err="1">
                <a:solidFill>
                  <a:srgbClr val="000000"/>
                </a:solidFill>
              </a:rPr>
              <a:t>eRD</a:t>
            </a:r>
            <a:r>
              <a:rPr lang="en-US" sz="2000" dirty="0">
                <a:solidFill>
                  <a:srgbClr val="000000"/>
                </a:solidFill>
              </a:rPr>
              <a:t> we would save 108,000 GP hours, which is roughly 61 WTE GPs.</a:t>
            </a:r>
          </a:p>
          <a:p>
            <a:endParaRPr lang="en-US" dirty="0"/>
          </a:p>
          <a:p>
            <a:endParaRPr lang="en-US" dirty="0"/>
          </a:p>
        </p:txBody>
      </p:sp>
      <p:sp>
        <p:nvSpPr>
          <p:cNvPr id="5" name="Slide Number Placeholder 4">
            <a:extLst>
              <a:ext uri="{FF2B5EF4-FFF2-40B4-BE49-F238E27FC236}">
                <a16:creationId xmlns:a16="http://schemas.microsoft.com/office/drawing/2014/main" id="{3E9BD0D9-5F16-478E-A663-6992FF987902}"/>
              </a:ext>
            </a:extLst>
          </p:cNvPr>
          <p:cNvSpPr>
            <a:spLocks noGrp="1"/>
          </p:cNvSpPr>
          <p:nvPr>
            <p:ph type="sldNum" sz="quarter" idx="12"/>
          </p:nvPr>
        </p:nvSpPr>
        <p:spPr/>
        <p:txBody>
          <a:bodyPr/>
          <a:lstStyle/>
          <a:p>
            <a:fld id="{231CE52A-2B0C-4FC0-8EA5-139AB3C8068F}" type="slidenum">
              <a:rPr lang="en-GB" smtClean="0"/>
              <a:t>3</a:t>
            </a:fld>
            <a:endParaRPr lang="en-GB"/>
          </a:p>
        </p:txBody>
      </p:sp>
    </p:spTree>
    <p:extLst>
      <p:ext uri="{BB962C8B-B14F-4D97-AF65-F5344CB8AC3E}">
        <p14:creationId xmlns:p14="http://schemas.microsoft.com/office/powerpoint/2010/main" val="201456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05B96-11C2-1844-9766-CE858934BAAC}"/>
              </a:ext>
            </a:extLst>
          </p:cNvPr>
          <p:cNvSpPr txBox="1"/>
          <p:nvPr/>
        </p:nvSpPr>
        <p:spPr>
          <a:xfrm>
            <a:off x="133351" y="130688"/>
            <a:ext cx="7012032" cy="523220"/>
          </a:xfrm>
          <a:prstGeom prst="rect">
            <a:avLst/>
          </a:prstGeom>
          <a:noFill/>
        </p:spPr>
        <p:txBody>
          <a:bodyPr wrap="square" rtlCol="0" anchor="t">
            <a:spAutoFit/>
          </a:bodyPr>
          <a:lstStyle/>
          <a:p>
            <a:pPr defTabSz="914378">
              <a:defRPr/>
            </a:pPr>
            <a:r>
              <a:rPr lang="en-GB" sz="2800" b="1" dirty="0">
                <a:solidFill>
                  <a:srgbClr val="E9552D"/>
                </a:solidFill>
                <a:ea typeface="Verdana" panose="020B0604030504040204" pitchFamily="34" charset="0"/>
                <a:cs typeface="Verdana" panose="020B0604030504040204" pitchFamily="34" charset="0"/>
              </a:rPr>
              <a:t>2. Benefits of </a:t>
            </a:r>
            <a:r>
              <a:rPr lang="en-GB" sz="2800" b="1" dirty="0" err="1">
                <a:solidFill>
                  <a:srgbClr val="E9552D"/>
                </a:solidFill>
                <a:ea typeface="Verdana" panose="020B0604030504040204" pitchFamily="34" charset="0"/>
                <a:cs typeface="Verdana" panose="020B0604030504040204" pitchFamily="34" charset="0"/>
              </a:rPr>
              <a:t>eRD</a:t>
            </a:r>
            <a:r>
              <a:rPr lang="en-GB" sz="2800" b="1" dirty="0">
                <a:solidFill>
                  <a:srgbClr val="E9552D"/>
                </a:solidFill>
                <a:ea typeface="Verdana" panose="020B0604030504040204" pitchFamily="34" charset="0"/>
                <a:cs typeface="Verdana" panose="020B0604030504040204" pitchFamily="34" charset="0"/>
              </a:rPr>
              <a:t> in response to </a:t>
            </a:r>
            <a:r>
              <a:rPr lang="en-GB" sz="2800" b="1" dirty="0" err="1">
                <a:solidFill>
                  <a:srgbClr val="E9552D"/>
                </a:solidFill>
                <a:ea typeface="Verdana" panose="020B0604030504040204" pitchFamily="34" charset="0"/>
                <a:cs typeface="Verdana" panose="020B0604030504040204" pitchFamily="34" charset="0"/>
              </a:rPr>
              <a:t>Covid</a:t>
            </a:r>
            <a:r>
              <a:rPr lang="en-GB" sz="2800" b="1" dirty="0">
                <a:solidFill>
                  <a:srgbClr val="E9552D"/>
                </a:solidFill>
                <a:ea typeface="Verdana" panose="020B0604030504040204" pitchFamily="34" charset="0"/>
                <a:cs typeface="Verdana" panose="020B0604030504040204" pitchFamily="34" charset="0"/>
              </a:rPr>
              <a:t> 19</a:t>
            </a:r>
          </a:p>
        </p:txBody>
      </p:sp>
      <p:sp>
        <p:nvSpPr>
          <p:cNvPr id="3" name="TextBox 2">
            <a:extLst>
              <a:ext uri="{FF2B5EF4-FFF2-40B4-BE49-F238E27FC236}">
                <a16:creationId xmlns:a16="http://schemas.microsoft.com/office/drawing/2014/main" id="{8AAAF229-0545-0D4F-805D-3F5186F509B8}"/>
              </a:ext>
            </a:extLst>
          </p:cNvPr>
          <p:cNvSpPr txBox="1"/>
          <p:nvPr/>
        </p:nvSpPr>
        <p:spPr>
          <a:xfrm>
            <a:off x="252217" y="865631"/>
            <a:ext cx="8662493" cy="5478423"/>
          </a:xfrm>
          <a:prstGeom prst="rect">
            <a:avLst/>
          </a:prstGeom>
          <a:noFill/>
        </p:spPr>
        <p:txBody>
          <a:bodyPr wrap="square" rtlCol="0">
            <a:spAutoFit/>
          </a:bodyPr>
          <a:lstStyle/>
          <a:p>
            <a:r>
              <a:rPr lang="en-GB" sz="2000" dirty="0"/>
              <a:t>As part of the Primary Care response to </a:t>
            </a:r>
            <a:r>
              <a:rPr lang="en-GB" sz="2000" dirty="0" err="1"/>
              <a:t>Covid</a:t>
            </a:r>
            <a:r>
              <a:rPr lang="en-GB" sz="2000" dirty="0"/>
              <a:t> 19, NHS England have stated: </a:t>
            </a:r>
            <a:r>
              <a:rPr lang="en-GB" dirty="0">
                <a:solidFill>
                  <a:srgbClr val="0070C0"/>
                </a:solidFill>
              </a:rPr>
              <a:t>"</a:t>
            </a:r>
            <a:r>
              <a:rPr lang="en-GB" i="1" dirty="0">
                <a:solidFill>
                  <a:srgbClr val="0070C0"/>
                </a:solidFill>
              </a:rPr>
              <a:t>General practices have been asked to consider putting all suitable patients on electronic repeat dispensing as their next repeat prescriptions are issued. The whole repeatable prescription can be valid for a year, but each repeat should be for no longer than the patient has now. For example, if the patient has prescriptions for a month’s supply now, then the repeat dispensing should be set up as 13 x 28 days supply.”</a:t>
            </a:r>
            <a:endParaRPr lang="en-GB" dirty="0">
              <a:solidFill>
                <a:srgbClr val="0070C0"/>
              </a:solidFill>
            </a:endParaRPr>
          </a:p>
          <a:p>
            <a:br>
              <a:rPr lang="en-GB" sz="2000" i="1" dirty="0"/>
            </a:br>
            <a:r>
              <a:rPr lang="en-GB" sz="2000" dirty="0"/>
              <a:t>Increasing </a:t>
            </a:r>
            <a:r>
              <a:rPr lang="en-GB" sz="2000" dirty="0" err="1"/>
              <a:t>eRD</a:t>
            </a:r>
            <a:r>
              <a:rPr lang="en-GB" sz="2000" dirty="0"/>
              <a:t> will have the following benefits in the current situation:</a:t>
            </a:r>
          </a:p>
          <a:p>
            <a:pPr marL="285750" indent="-285750">
              <a:buFont typeface="Wingdings" pitchFamily="2" charset="2"/>
              <a:buChar char="ü"/>
            </a:pPr>
            <a:r>
              <a:rPr lang="en-GB" sz="2000" dirty="0"/>
              <a:t>Reducing footfall to the GP practice and to the community pharmacy, supporting social distancing.</a:t>
            </a:r>
          </a:p>
          <a:p>
            <a:pPr marL="285750" indent="-285750">
              <a:buFont typeface="Wingdings" pitchFamily="2" charset="2"/>
              <a:buChar char="ü"/>
            </a:pPr>
            <a:r>
              <a:rPr lang="en-GB" sz="2000" dirty="0"/>
              <a:t>Reducing workload for prescribers allowing better prioritisation of resources</a:t>
            </a:r>
          </a:p>
          <a:p>
            <a:pPr marL="285750" indent="-285750">
              <a:buFont typeface="Wingdings" pitchFamily="2" charset="2"/>
              <a:buChar char="ü"/>
            </a:pPr>
            <a:r>
              <a:rPr lang="en-GB" sz="2000" dirty="0"/>
              <a:t>Controlled management of the supply chain reducing the number of temporarily unavailable medicines.</a:t>
            </a:r>
          </a:p>
          <a:p>
            <a:endParaRPr lang="en-GB" sz="2000" dirty="0"/>
          </a:p>
          <a:p>
            <a:r>
              <a:rPr lang="en-GB" sz="2000" dirty="0"/>
              <a:t>Where </a:t>
            </a:r>
            <a:r>
              <a:rPr lang="en-GB" sz="2000" dirty="0" err="1"/>
              <a:t>eRD</a:t>
            </a:r>
            <a:r>
              <a:rPr lang="en-GB" sz="2000" dirty="0"/>
              <a:t> has been championed for repeat prescribing, practices have successfully achieved over 70% of patients receiving their medications in this way.</a:t>
            </a:r>
          </a:p>
          <a:p>
            <a:r>
              <a:rPr lang="en-GB" sz="2000" dirty="0"/>
              <a:t>Early findings from a qualitative study in Wessex also indicate that patient experience with </a:t>
            </a:r>
            <a:r>
              <a:rPr lang="en-GB" sz="2000" dirty="0" err="1"/>
              <a:t>eRD</a:t>
            </a:r>
            <a:r>
              <a:rPr lang="en-GB" sz="2000" dirty="0"/>
              <a:t> is a good one. </a:t>
            </a:r>
          </a:p>
        </p:txBody>
      </p:sp>
      <p:sp>
        <p:nvSpPr>
          <p:cNvPr id="4" name="Slide Number Placeholder 3">
            <a:extLst>
              <a:ext uri="{FF2B5EF4-FFF2-40B4-BE49-F238E27FC236}">
                <a16:creationId xmlns:a16="http://schemas.microsoft.com/office/drawing/2014/main" id="{119ED5D5-01EE-4B7D-8F42-9ABA5B4C72A9}"/>
              </a:ext>
            </a:extLst>
          </p:cNvPr>
          <p:cNvSpPr>
            <a:spLocks noGrp="1"/>
          </p:cNvSpPr>
          <p:nvPr>
            <p:ph type="sldNum" sz="quarter" idx="12"/>
          </p:nvPr>
        </p:nvSpPr>
        <p:spPr/>
        <p:txBody>
          <a:bodyPr/>
          <a:lstStyle/>
          <a:p>
            <a:fld id="{231CE52A-2B0C-4FC0-8EA5-139AB3C8068F}" type="slidenum">
              <a:rPr lang="en-GB" smtClean="0"/>
              <a:t>4</a:t>
            </a:fld>
            <a:endParaRPr lang="en-GB"/>
          </a:p>
        </p:txBody>
      </p:sp>
    </p:spTree>
    <p:extLst>
      <p:ext uri="{BB962C8B-B14F-4D97-AF65-F5344CB8AC3E}">
        <p14:creationId xmlns:p14="http://schemas.microsoft.com/office/powerpoint/2010/main" val="260703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238797" y="149431"/>
            <a:ext cx="6312609" cy="523220"/>
          </a:xfrm>
          <a:prstGeom prst="rect">
            <a:avLst/>
          </a:prstGeom>
          <a:noFill/>
        </p:spPr>
        <p:txBody>
          <a:bodyPr wrap="square" rtlCol="0" anchor="t">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552D"/>
                </a:solidFill>
                <a:effectLst/>
                <a:uLnTx/>
                <a:uFillTx/>
                <a:latin typeface="Calibri"/>
                <a:ea typeface="Verdana"/>
                <a:cs typeface="Verdana"/>
              </a:rPr>
              <a:t>3. EPS - Variation across the country </a:t>
            </a:r>
          </a:p>
        </p:txBody>
      </p:sp>
      <p:sp>
        <p:nvSpPr>
          <p:cNvPr id="3" name="TextBox 2">
            <a:extLst>
              <a:ext uri="{FF2B5EF4-FFF2-40B4-BE49-F238E27FC236}">
                <a16:creationId xmlns:a16="http://schemas.microsoft.com/office/drawing/2014/main" id="{B97C980E-BF8C-794D-B5DC-7368BB691769}"/>
              </a:ext>
            </a:extLst>
          </p:cNvPr>
          <p:cNvSpPr txBox="1"/>
          <p:nvPr/>
        </p:nvSpPr>
        <p:spPr>
          <a:xfrm>
            <a:off x="5595379" y="1971281"/>
            <a:ext cx="3548621" cy="1754326"/>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As at Dec 19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135 of 191 CCGs are below 80% EPS utilisation</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effectLst/>
              <a:uLnTx/>
              <a:uFillTx/>
              <a:latin typeface="Calibri"/>
              <a:ea typeface="Verdana"/>
              <a:cs typeface="Verdana"/>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panose="020B0604030504040204" pitchFamily="34" charset="0"/>
              </a:rPr>
              <a:t>Range of EPS use across CCGs was 37.74% to 96.61%</a:t>
            </a:r>
            <a:endParaRPr kumimoji="0" lang="en-GB" sz="1800" i="0" u="none" strike="noStrike" kern="1200" cap="none" spc="0" normalizeH="0" baseline="0" noProof="0" dirty="0">
              <a:ln>
                <a:noFill/>
              </a:ln>
              <a:effectLst/>
              <a:uLnTx/>
              <a:uFillTx/>
              <a:latin typeface="Calibri"/>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582C05B8-F782-4912-A169-3F8B82B09E80}"/>
              </a:ext>
            </a:extLst>
          </p:cNvPr>
          <p:cNvSpPr/>
          <p:nvPr/>
        </p:nvSpPr>
        <p:spPr>
          <a:xfrm>
            <a:off x="238799" y="5492446"/>
            <a:ext cx="8811896" cy="52322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2ACAF4E-6851-4A0F-8ED9-C56756E6B4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C1DB0AF-D7D3-4BC6-902E-F7C037080590}"/>
              </a:ext>
            </a:extLst>
          </p:cNvPr>
          <p:cNvPicPr>
            <a:picLocks noChangeAspect="1"/>
          </p:cNvPicPr>
          <p:nvPr/>
        </p:nvPicPr>
        <p:blipFill>
          <a:blip r:embed="rId3"/>
          <a:stretch>
            <a:fillRect/>
          </a:stretch>
        </p:blipFill>
        <p:spPr>
          <a:xfrm>
            <a:off x="350126" y="1188720"/>
            <a:ext cx="5199774" cy="2492776"/>
          </a:xfrm>
          <a:prstGeom prst="rect">
            <a:avLst/>
          </a:prstGeom>
        </p:spPr>
      </p:pic>
      <p:pic>
        <p:nvPicPr>
          <p:cNvPr id="7" name="Picture 6">
            <a:extLst>
              <a:ext uri="{FF2B5EF4-FFF2-40B4-BE49-F238E27FC236}">
                <a16:creationId xmlns:a16="http://schemas.microsoft.com/office/drawing/2014/main" id="{0B7622E4-9A08-4E9E-9EC0-6AD6FDA8F372}"/>
              </a:ext>
            </a:extLst>
          </p:cNvPr>
          <p:cNvPicPr>
            <a:picLocks noChangeAspect="1"/>
          </p:cNvPicPr>
          <p:nvPr/>
        </p:nvPicPr>
        <p:blipFill>
          <a:blip r:embed="rId4"/>
          <a:stretch>
            <a:fillRect/>
          </a:stretch>
        </p:blipFill>
        <p:spPr>
          <a:xfrm>
            <a:off x="350126" y="3924300"/>
            <a:ext cx="5165875" cy="2343152"/>
          </a:xfrm>
          <a:prstGeom prst="rect">
            <a:avLst/>
          </a:prstGeom>
        </p:spPr>
      </p:pic>
      <p:sp>
        <p:nvSpPr>
          <p:cNvPr id="10" name="TextBox 9">
            <a:extLst>
              <a:ext uri="{FF2B5EF4-FFF2-40B4-BE49-F238E27FC236}">
                <a16:creationId xmlns:a16="http://schemas.microsoft.com/office/drawing/2014/main" id="{2256315F-A842-4744-8DB8-0663A8B5F982}"/>
              </a:ext>
            </a:extLst>
          </p:cNvPr>
          <p:cNvSpPr txBox="1"/>
          <p:nvPr/>
        </p:nvSpPr>
        <p:spPr>
          <a:xfrm>
            <a:off x="5516001" y="4696235"/>
            <a:ext cx="3548621" cy="120032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As at Dec 19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393 GP practices were not using EPS</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effectLst/>
              <a:uLnTx/>
              <a:uFillTx/>
              <a:latin typeface="Calibri"/>
              <a:ea typeface="Verdana"/>
              <a:cs typeface="Verdana"/>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panose="020B0604030504040204" pitchFamily="34" charset="0"/>
              </a:rPr>
              <a:t>But highest utilisation was 100%</a:t>
            </a:r>
            <a:endParaRPr kumimoji="0" lang="en-GB" sz="1800" i="0" u="none" strike="noStrike" kern="1200" cap="none" spc="0" normalizeH="0" baseline="0" noProof="0" dirty="0">
              <a:ln>
                <a:noFill/>
              </a:ln>
              <a:effectLst/>
              <a:uLnTx/>
              <a:uFillTx/>
              <a:latin typeface="Calibri"/>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6560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B5FBE4-B34E-49F7-A1D7-11792446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E8DF4562-B770-4A44-B29B-5244AB3C015C}"/>
              </a:ext>
            </a:extLst>
          </p:cNvPr>
          <p:cNvSpPr txBox="1"/>
          <p:nvPr/>
        </p:nvSpPr>
        <p:spPr>
          <a:xfrm>
            <a:off x="238797" y="149431"/>
            <a:ext cx="6312609" cy="523220"/>
          </a:xfrm>
          <a:prstGeom prst="rect">
            <a:avLst/>
          </a:prstGeom>
          <a:noFill/>
        </p:spPr>
        <p:txBody>
          <a:bodyPr wrap="square" rtlCol="0" anchor="t">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552D"/>
                </a:solidFill>
                <a:effectLst/>
                <a:uLnTx/>
                <a:uFillTx/>
                <a:latin typeface="Calibri"/>
                <a:ea typeface="Verdana"/>
                <a:cs typeface="Verdana"/>
              </a:rPr>
              <a:t>3. </a:t>
            </a:r>
            <a:r>
              <a:rPr kumimoji="0" lang="en-GB" sz="2800" b="1" i="0" u="none" strike="noStrike" kern="1200" cap="none" spc="0" normalizeH="0" baseline="0" noProof="0" dirty="0" err="1">
                <a:ln>
                  <a:noFill/>
                </a:ln>
                <a:solidFill>
                  <a:srgbClr val="E9552D"/>
                </a:solidFill>
                <a:effectLst/>
                <a:uLnTx/>
                <a:uFillTx/>
                <a:latin typeface="Calibri"/>
                <a:ea typeface="Verdana"/>
                <a:cs typeface="Verdana"/>
              </a:rPr>
              <a:t>eRD</a:t>
            </a:r>
            <a:r>
              <a:rPr kumimoji="0" lang="en-GB" sz="2800" b="1" i="0" u="none" strike="noStrike" kern="1200" cap="none" spc="0" normalizeH="0" baseline="0" noProof="0" dirty="0">
                <a:ln>
                  <a:noFill/>
                </a:ln>
                <a:solidFill>
                  <a:srgbClr val="E9552D"/>
                </a:solidFill>
                <a:effectLst/>
                <a:uLnTx/>
                <a:uFillTx/>
                <a:latin typeface="Calibri"/>
                <a:ea typeface="Verdana"/>
                <a:cs typeface="Verdana"/>
              </a:rPr>
              <a:t> – Variation across the country </a:t>
            </a:r>
          </a:p>
        </p:txBody>
      </p:sp>
      <p:sp>
        <p:nvSpPr>
          <p:cNvPr id="10" name="TextBox 9">
            <a:extLst>
              <a:ext uri="{FF2B5EF4-FFF2-40B4-BE49-F238E27FC236}">
                <a16:creationId xmlns:a16="http://schemas.microsoft.com/office/drawing/2014/main" id="{9185766F-2FBD-4E34-9416-4D84503D288E}"/>
              </a:ext>
            </a:extLst>
          </p:cNvPr>
          <p:cNvSpPr txBox="1"/>
          <p:nvPr/>
        </p:nvSpPr>
        <p:spPr>
          <a:xfrm>
            <a:off x="5505535" y="1941708"/>
            <a:ext cx="3460665" cy="923330"/>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As at Dec 19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CCGs use of </a:t>
            </a:r>
            <a:r>
              <a:rPr kumimoji="0" lang="en-GB" sz="1800" i="0" u="none" strike="noStrike" kern="1200" cap="none" spc="0" normalizeH="0" baseline="0" noProof="0" dirty="0" err="1">
                <a:ln>
                  <a:noFill/>
                </a:ln>
                <a:effectLst/>
                <a:uLnTx/>
                <a:uFillTx/>
                <a:latin typeface="Calibri"/>
                <a:ea typeface="Verdana"/>
                <a:cs typeface="Verdana"/>
              </a:rPr>
              <a:t>eRD</a:t>
            </a:r>
            <a:r>
              <a:rPr kumimoji="0" lang="en-GB" sz="1800" i="0" u="none" strike="noStrike" kern="1200" cap="none" spc="0" normalizeH="0" baseline="0" noProof="0" dirty="0">
                <a:ln>
                  <a:noFill/>
                </a:ln>
                <a:effectLst/>
                <a:uLnTx/>
                <a:uFillTx/>
                <a:latin typeface="Calibri"/>
                <a:ea typeface="Verdana"/>
                <a:cs typeface="Verdana"/>
              </a:rPr>
              <a:t> r</a:t>
            </a:r>
            <a:r>
              <a:rPr kumimoji="0" lang="en-GB" sz="1800" i="0" u="none" strike="noStrike" kern="1200" cap="none" spc="0" normalizeH="0" baseline="0" noProof="0" dirty="0">
                <a:ln>
                  <a:noFill/>
                </a:ln>
                <a:effectLst/>
                <a:uLnTx/>
                <a:uFillTx/>
                <a:latin typeface="Calibri"/>
                <a:ea typeface="Verdana"/>
                <a:cs typeface="Verdana" panose="020B0604030504040204" pitchFamily="34" charset="0"/>
              </a:rPr>
              <a:t>anged from 0% to 47.7%</a:t>
            </a:r>
            <a:endParaRPr kumimoji="0" lang="en-GB" sz="1800" i="0" u="none" strike="noStrike" kern="1200" cap="none" spc="0" normalizeH="0" baseline="0" noProof="0" dirty="0">
              <a:ln>
                <a:noFill/>
              </a:ln>
              <a:effectLst/>
              <a:uLnTx/>
              <a:uFillTx/>
              <a:latin typeface="Calibri"/>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B24D7A7C-F5CB-4539-BCEA-737391C2A4A1}"/>
              </a:ext>
            </a:extLst>
          </p:cNvPr>
          <p:cNvPicPr>
            <a:picLocks noChangeAspect="1"/>
          </p:cNvPicPr>
          <p:nvPr/>
        </p:nvPicPr>
        <p:blipFill>
          <a:blip r:embed="rId3"/>
          <a:stretch>
            <a:fillRect/>
          </a:stretch>
        </p:blipFill>
        <p:spPr>
          <a:xfrm>
            <a:off x="666834" y="1505779"/>
            <a:ext cx="4582701" cy="2256894"/>
          </a:xfrm>
          <a:prstGeom prst="rect">
            <a:avLst/>
          </a:prstGeom>
        </p:spPr>
      </p:pic>
      <p:pic>
        <p:nvPicPr>
          <p:cNvPr id="12" name="Picture 11">
            <a:extLst>
              <a:ext uri="{FF2B5EF4-FFF2-40B4-BE49-F238E27FC236}">
                <a16:creationId xmlns:a16="http://schemas.microsoft.com/office/drawing/2014/main" id="{98E9729B-8E2C-4E8A-9436-BEF0AB936F35}"/>
              </a:ext>
            </a:extLst>
          </p:cNvPr>
          <p:cNvPicPr>
            <a:picLocks noChangeAspect="1"/>
          </p:cNvPicPr>
          <p:nvPr/>
        </p:nvPicPr>
        <p:blipFill>
          <a:blip r:embed="rId4"/>
          <a:stretch>
            <a:fillRect/>
          </a:stretch>
        </p:blipFill>
        <p:spPr>
          <a:xfrm>
            <a:off x="666835" y="3793596"/>
            <a:ext cx="4582702" cy="2426418"/>
          </a:xfrm>
          <a:prstGeom prst="rect">
            <a:avLst/>
          </a:prstGeom>
        </p:spPr>
      </p:pic>
      <p:sp>
        <p:nvSpPr>
          <p:cNvPr id="14" name="TextBox 13">
            <a:extLst>
              <a:ext uri="{FF2B5EF4-FFF2-40B4-BE49-F238E27FC236}">
                <a16:creationId xmlns:a16="http://schemas.microsoft.com/office/drawing/2014/main" id="{10A3FD54-FEB8-48F4-90AD-3207B464D2AF}"/>
              </a:ext>
            </a:extLst>
          </p:cNvPr>
          <p:cNvSpPr txBox="1"/>
          <p:nvPr/>
        </p:nvSpPr>
        <p:spPr>
          <a:xfrm>
            <a:off x="5505535" y="4699244"/>
            <a:ext cx="3460665" cy="147732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As at Dec 19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a:rPr>
              <a:t>1834 GP Practices had zero </a:t>
            </a:r>
            <a:r>
              <a:rPr kumimoji="0" lang="en-GB" sz="1800" i="0" u="none" strike="noStrike" kern="1200" cap="none" spc="0" normalizeH="0" baseline="0" noProof="0" dirty="0" err="1">
                <a:ln>
                  <a:noFill/>
                </a:ln>
                <a:effectLst/>
                <a:uLnTx/>
                <a:uFillTx/>
                <a:latin typeface="Calibri"/>
                <a:ea typeface="Verdana"/>
                <a:cs typeface="Verdana"/>
              </a:rPr>
              <a:t>eRD</a:t>
            </a:r>
            <a:r>
              <a:rPr kumimoji="0" lang="en-GB" sz="1800" i="0" u="none" strike="noStrike" kern="1200" cap="none" spc="0" normalizeH="0" baseline="0" noProof="0" dirty="0">
                <a:ln>
                  <a:noFill/>
                </a:ln>
                <a:effectLst/>
                <a:uLnTx/>
                <a:uFillTx/>
                <a:latin typeface="Calibri"/>
                <a:ea typeface="Verdana"/>
                <a:cs typeface="Verdana"/>
              </a:rPr>
              <a:t> utilisation</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effectLst/>
              <a:uLnTx/>
              <a:uFillTx/>
              <a:latin typeface="Calibri"/>
              <a:ea typeface="Verdana"/>
              <a:cs typeface="Verdana" panose="020B060403050404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Calibri"/>
                <a:ea typeface="Verdana"/>
                <a:cs typeface="Verdana" panose="020B0604030504040204" pitchFamily="34" charset="0"/>
              </a:rPr>
              <a:t>Highest utilisation was 87.5%</a:t>
            </a:r>
            <a:endParaRPr kumimoji="0" lang="en-GB" sz="1800" i="0" u="none" strike="noStrike" kern="1200" cap="none" spc="0" normalizeH="0" baseline="0" noProof="0" dirty="0">
              <a:ln>
                <a:noFill/>
              </a:ln>
              <a:effectLst/>
              <a:uLnTx/>
              <a:uFillTx/>
              <a:latin typeface="Calibri"/>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9408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238797" y="179573"/>
            <a:ext cx="8617820" cy="830997"/>
          </a:xfrm>
          <a:prstGeom prst="rect">
            <a:avLst/>
          </a:prstGeom>
          <a:noFill/>
        </p:spPr>
        <p:txBody>
          <a:bodyPr wrap="square" rtlCol="0" anchor="t">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552D"/>
                </a:solidFill>
                <a:effectLst/>
                <a:uLnTx/>
                <a:uFillTx/>
                <a:latin typeface="Calibri"/>
                <a:ea typeface="Verdana"/>
                <a:cs typeface="Verdana"/>
              </a:rPr>
              <a:t>3. </a:t>
            </a:r>
            <a:r>
              <a:rPr kumimoji="0" lang="en-GB" sz="2800" b="1" i="0" u="none" strike="noStrike" kern="1200" cap="none" spc="0" normalizeH="0" baseline="0" noProof="0" dirty="0" err="1">
                <a:ln>
                  <a:noFill/>
                </a:ln>
                <a:solidFill>
                  <a:srgbClr val="E9552D"/>
                </a:solidFill>
                <a:effectLst/>
                <a:uLnTx/>
                <a:uFillTx/>
                <a:latin typeface="Calibri"/>
                <a:ea typeface="Verdana"/>
                <a:cs typeface="Verdana"/>
              </a:rPr>
              <a:t>eRD</a:t>
            </a:r>
            <a:r>
              <a:rPr kumimoji="0" lang="en-GB" sz="2800" b="1" i="0" u="none" strike="noStrike" kern="1200" cap="none" spc="0" normalizeH="0" baseline="0" noProof="0" dirty="0">
                <a:ln>
                  <a:noFill/>
                </a:ln>
                <a:solidFill>
                  <a:srgbClr val="E9552D"/>
                </a:solidFill>
                <a:effectLst/>
                <a:uLnTx/>
                <a:uFillTx/>
                <a:latin typeface="Calibri"/>
                <a:ea typeface="Verdana"/>
                <a:cs typeface="Verdana"/>
              </a:rPr>
              <a:t> by AHSN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9552D"/>
                </a:solidFill>
                <a:effectLst/>
                <a:uLnTx/>
                <a:uFillTx/>
                <a:latin typeface="Calibri"/>
                <a:ea typeface="Verdana"/>
                <a:cs typeface="Verdana"/>
              </a:rPr>
              <a:t>(note within this there will be significant variation at CCG and Practice level) </a:t>
            </a:r>
            <a:endParaRPr kumimoji="0" lang="en-GB" sz="2000" b="1" i="0" u="none" strike="noStrike" kern="1200" cap="none" spc="0" normalizeH="0" baseline="0" noProof="0" dirty="0">
              <a:ln>
                <a:noFill/>
              </a:ln>
              <a:solidFill>
                <a:srgbClr val="E9552D"/>
              </a:solidFill>
              <a:effectLst/>
              <a:uLnTx/>
              <a:uFillTx/>
              <a:latin typeface="Calibri"/>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582C05B8-F782-4912-A169-3F8B82B09E80}"/>
              </a:ext>
            </a:extLst>
          </p:cNvPr>
          <p:cNvSpPr/>
          <p:nvPr/>
        </p:nvSpPr>
        <p:spPr>
          <a:xfrm>
            <a:off x="238799" y="5492446"/>
            <a:ext cx="8811896" cy="52322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D4A659EA-D00E-9247-876C-C99001C98353}"/>
              </a:ext>
            </a:extLst>
          </p:cNvPr>
          <p:cNvGraphicFramePr>
            <a:graphicFrameLocks/>
          </p:cNvGraphicFramePr>
          <p:nvPr/>
        </p:nvGraphicFramePr>
        <p:xfrm>
          <a:off x="348970" y="1771282"/>
          <a:ext cx="7604126" cy="471487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4E0A9A8-A3F3-4398-A249-A0014B751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0750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AEB30-B2B0-2341-8718-ED682C9588C7}"/>
              </a:ext>
            </a:extLst>
          </p:cNvPr>
          <p:cNvSpPr txBox="1"/>
          <p:nvPr/>
        </p:nvSpPr>
        <p:spPr>
          <a:xfrm>
            <a:off x="238797" y="189622"/>
            <a:ext cx="8552506" cy="523220"/>
          </a:xfrm>
          <a:prstGeom prst="rect">
            <a:avLst/>
          </a:prstGeom>
          <a:noFill/>
        </p:spPr>
        <p:txBody>
          <a:bodyPr wrap="square" rtlCol="0" anchor="t">
            <a:spAutoFit/>
          </a:bodyPr>
          <a:lstStyle/>
          <a:p>
            <a:pPr marL="0" marR="0" lvl="0" indent="0" defTabSz="914378" rtl="0" eaLnBrk="1" fontAlgn="auto" latinLnBrk="0" hangingPunct="1">
              <a:lnSpc>
                <a:spcPct val="100000"/>
              </a:lnSpc>
              <a:spcBef>
                <a:spcPts val="0"/>
              </a:spcBef>
              <a:spcAft>
                <a:spcPts val="0"/>
              </a:spcAft>
              <a:buClrTx/>
              <a:buSzTx/>
              <a:buFontTx/>
              <a:buNone/>
              <a:tabLst/>
              <a:defRPr/>
            </a:pPr>
            <a:r>
              <a:rPr lang="en-GB" sz="2800" b="1" dirty="0">
                <a:solidFill>
                  <a:srgbClr val="E9552D"/>
                </a:solidFill>
                <a:latin typeface="Calibri"/>
                <a:ea typeface="Verdana"/>
                <a:cs typeface="Verdana"/>
              </a:rPr>
              <a:t>4</a:t>
            </a:r>
            <a:r>
              <a:rPr kumimoji="0" lang="en-GB" sz="2800" b="1" i="0" u="none" strike="noStrike" kern="1200" cap="none" spc="0" normalizeH="0" baseline="0" noProof="0" dirty="0">
                <a:ln>
                  <a:noFill/>
                </a:ln>
                <a:solidFill>
                  <a:srgbClr val="E9552D"/>
                </a:solidFill>
                <a:effectLst/>
                <a:uLnTx/>
                <a:uFillTx/>
                <a:latin typeface="Calibri"/>
                <a:ea typeface="Verdana"/>
                <a:cs typeface="Verdana"/>
              </a:rPr>
              <a:t>. Support</a:t>
            </a:r>
            <a:r>
              <a:rPr lang="en-GB" sz="2800" b="1" dirty="0">
                <a:solidFill>
                  <a:srgbClr val="E9552D"/>
                </a:solidFill>
                <a:latin typeface="Calibri"/>
                <a:ea typeface="Verdana"/>
                <a:cs typeface="Verdana"/>
              </a:rPr>
              <a:t> for GP practices and Community Pharmacies</a:t>
            </a:r>
            <a:endParaRPr kumimoji="0" lang="en-GB" sz="2800" b="1" i="0" u="none" strike="noStrike" kern="1200" cap="none" spc="0" normalizeH="0" baseline="0" noProof="0" dirty="0">
              <a:ln>
                <a:noFill/>
              </a:ln>
              <a:solidFill>
                <a:srgbClr val="4BACC6">
                  <a:lumMod val="50000"/>
                </a:srgbClr>
              </a:solidFill>
              <a:effectLst/>
              <a:uLnTx/>
              <a:uFillTx/>
              <a:latin typeface="Calibri"/>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582C05B8-F782-4912-A169-3F8B82B09E80}"/>
              </a:ext>
            </a:extLst>
          </p:cNvPr>
          <p:cNvSpPr/>
          <p:nvPr/>
        </p:nvSpPr>
        <p:spPr>
          <a:xfrm>
            <a:off x="238799" y="5492446"/>
            <a:ext cx="8811896" cy="52322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C6170"/>
              </a:solidFill>
              <a:effectLst/>
              <a:uLnTx/>
              <a:uFillTx/>
              <a:latin typeface="Calibri"/>
              <a:ea typeface="+mn-ea"/>
              <a:cs typeface="+mn-cs"/>
            </a:endParaRPr>
          </a:p>
        </p:txBody>
      </p:sp>
      <p:sp>
        <p:nvSpPr>
          <p:cNvPr id="5" name="TextBox 4">
            <a:extLst>
              <a:ext uri="{FF2B5EF4-FFF2-40B4-BE49-F238E27FC236}">
                <a16:creationId xmlns:a16="http://schemas.microsoft.com/office/drawing/2014/main" id="{8DE6B405-79C8-FE40-9B20-87F2F9C4A948}"/>
              </a:ext>
            </a:extLst>
          </p:cNvPr>
          <p:cNvSpPr txBox="1"/>
          <p:nvPr/>
        </p:nvSpPr>
        <p:spPr>
          <a:xfrm>
            <a:off x="449516" y="935278"/>
            <a:ext cx="8080530" cy="7017306"/>
          </a:xfrm>
          <a:prstGeom prst="rect">
            <a:avLst/>
          </a:prstGeom>
          <a:noFill/>
        </p:spPr>
        <p:txBody>
          <a:bodyPr wrap="square" rtlCol="0">
            <a:spAutoFit/>
          </a:bodyPr>
          <a:lstStyle/>
          <a:p>
            <a:r>
              <a:rPr lang="en-US" sz="2000" dirty="0"/>
              <a:t>There are a range of resources already available to support implementation See slide 13 . No one should need to write further guidance on </a:t>
            </a:r>
            <a:r>
              <a:rPr lang="en-US" sz="2000" dirty="0" err="1"/>
              <a:t>eRD</a:t>
            </a:r>
            <a:r>
              <a:rPr lang="en-US" sz="2000" dirty="0"/>
              <a:t>. </a:t>
            </a:r>
          </a:p>
          <a:p>
            <a:endParaRPr lang="en-US" sz="2000" dirty="0"/>
          </a:p>
          <a:p>
            <a:r>
              <a:rPr lang="en-US" sz="2000" dirty="0"/>
              <a:t>Identification of suitable patients -  NHS BSA now have the ability to support GP practices by providing them with the NHS numbers of patients who have had the same medicines dispensed to them for the last 12 months. </a:t>
            </a:r>
          </a:p>
          <a:p>
            <a:endParaRPr lang="en-US" sz="2000" dirty="0"/>
          </a:p>
          <a:p>
            <a:r>
              <a:rPr lang="en-US" sz="2000" dirty="0"/>
              <a:t>This will be released to practices in stages and the following slides describe the process that the NHS BSA will use.  </a:t>
            </a:r>
          </a:p>
          <a:p>
            <a:endParaRPr lang="en-US" sz="2000" dirty="0"/>
          </a:p>
          <a:p>
            <a:r>
              <a:rPr lang="en-US" sz="2000" dirty="0"/>
              <a:t>NHS BSA are able to provide further support and signposting to practices that contact them.</a:t>
            </a:r>
          </a:p>
          <a:p>
            <a:endParaRPr lang="en-US" sz="2000" dirty="0"/>
          </a:p>
          <a:p>
            <a:r>
              <a:rPr lang="en-GB" sz="2000" dirty="0">
                <a:solidFill>
                  <a:srgbClr val="FF0000"/>
                </a:solidFill>
              </a:rPr>
              <a:t>CCGs embarking on moving patients to </a:t>
            </a:r>
            <a:r>
              <a:rPr lang="en-GB" sz="2000" dirty="0" err="1">
                <a:solidFill>
                  <a:srgbClr val="FF0000"/>
                </a:solidFill>
              </a:rPr>
              <a:t>eRD</a:t>
            </a:r>
            <a:r>
              <a:rPr lang="en-GB" sz="2000" dirty="0">
                <a:solidFill>
                  <a:srgbClr val="FF0000"/>
                </a:solidFill>
              </a:rPr>
              <a:t> MUST discuss plans with their Local Pharmaceutical Committee (LPC) prior to switching.</a:t>
            </a:r>
            <a:br>
              <a:rPr lang="en-GB" sz="2000" dirty="0">
                <a:solidFill>
                  <a:srgbClr val="FF0000"/>
                </a:solidFill>
              </a:rPr>
            </a:br>
            <a:r>
              <a:rPr lang="en-GB" sz="2000" dirty="0">
                <a:solidFill>
                  <a:srgbClr val="FF0000"/>
                </a:solidFill>
              </a:rPr>
              <a:t>Practices moving to </a:t>
            </a:r>
            <a:r>
              <a:rPr lang="en-GB" sz="2000" dirty="0" err="1">
                <a:solidFill>
                  <a:srgbClr val="FF0000"/>
                </a:solidFill>
              </a:rPr>
              <a:t>eRD</a:t>
            </a:r>
            <a:r>
              <a:rPr lang="en-GB" sz="2000" dirty="0">
                <a:solidFill>
                  <a:srgbClr val="FF0000"/>
                </a:solidFill>
              </a:rPr>
              <a:t> must discuss their plans with local community pharmacies. </a:t>
            </a:r>
            <a:endParaRPr lang="en-GB" sz="2000" dirty="0"/>
          </a:p>
          <a:p>
            <a:endParaRPr lang="en-US" sz="2000"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C7E0D3D-FA93-4E45-AB12-4DC5B5EB2EEC}"/>
              </a:ext>
            </a:extLst>
          </p:cNvPr>
          <p:cNvSpPr>
            <a:spLocks noGrp="1"/>
          </p:cNvSpPr>
          <p:nvPr>
            <p:ph type="sldNum" sz="quarter" idx="12"/>
          </p:nvPr>
        </p:nvSpPr>
        <p:spPr/>
        <p:txBody>
          <a:bodyPr/>
          <a:lstStyle/>
          <a:p>
            <a:fld id="{231CE52A-2B0C-4FC0-8EA5-139AB3C8068F}" type="slidenum">
              <a:rPr lang="en-GB" smtClean="0"/>
              <a:t>8</a:t>
            </a:fld>
            <a:endParaRPr lang="en-GB"/>
          </a:p>
        </p:txBody>
      </p:sp>
    </p:spTree>
    <p:extLst>
      <p:ext uri="{BB962C8B-B14F-4D97-AF65-F5344CB8AC3E}">
        <p14:creationId xmlns:p14="http://schemas.microsoft.com/office/powerpoint/2010/main" val="542773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D5D5-01EE-4B7D-8F42-9ABA5B4C72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E52A-2B0C-4FC0-8EA5-139AB3C8068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06CF892F-3453-4D91-8E42-3EAFB1BE2F13}"/>
              </a:ext>
            </a:extLst>
          </p:cNvPr>
          <p:cNvSpPr txBox="1">
            <a:spLocks/>
          </p:cNvSpPr>
          <p:nvPr/>
        </p:nvSpPr>
        <p:spPr>
          <a:xfrm>
            <a:off x="342900" y="300807"/>
            <a:ext cx="8343900" cy="942977"/>
          </a:xfrm>
          <a:prstGeom prst="rect">
            <a:avLst/>
          </a:prstGeom>
        </p:spPr>
        <p:txBody>
          <a:bodyP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E9552D"/>
                </a:solidFill>
                <a:effectLst/>
                <a:uLnTx/>
                <a:uFillTx/>
                <a:latin typeface="Calibri"/>
                <a:ea typeface="Verdana"/>
                <a:cs typeface="+mj-cs"/>
              </a:rPr>
              <a:t>NHS BSA Process to provide GP Practices with NHS numbers of patients suitable for electronic repeat dispensing</a:t>
            </a:r>
          </a:p>
        </p:txBody>
      </p:sp>
      <p:sp>
        <p:nvSpPr>
          <p:cNvPr id="6" name="Content Placeholder 2">
            <a:extLst>
              <a:ext uri="{FF2B5EF4-FFF2-40B4-BE49-F238E27FC236}">
                <a16:creationId xmlns:a16="http://schemas.microsoft.com/office/drawing/2014/main" id="{E22D3F8C-F256-4183-A15B-47F3D7EE2895}"/>
              </a:ext>
            </a:extLst>
          </p:cNvPr>
          <p:cNvSpPr txBox="1">
            <a:spLocks/>
          </p:cNvSpPr>
          <p:nvPr/>
        </p:nvSpPr>
        <p:spPr>
          <a:xfrm>
            <a:off x="342900" y="1243784"/>
            <a:ext cx="8696213" cy="511256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1400" dirty="0"/>
          </a:p>
          <a:p>
            <a:pPr marL="342900" indent="-342900">
              <a:buFont typeface="+mj-lt"/>
              <a:buAutoNum type="arabicPeriod"/>
            </a:pPr>
            <a:r>
              <a:rPr lang="en-GB" sz="1600" dirty="0">
                <a:latin typeface="Arial" panose="020B0604020202020204" pitchFamily="34" charset="0"/>
                <a:cs typeface="Arial" panose="020B0604020202020204" pitchFamily="34" charset="0"/>
              </a:rPr>
              <a:t>To help support the response to Covid-19, NHS Business Services Authority (NHSBSA) will introduce a new streamlined service for GP practices to receive NHS Numbers for patients who may be eligible for Electronic Repeat Dispensing (</a:t>
            </a:r>
            <a:r>
              <a:rPr lang="en-GB" sz="1600" dirty="0" err="1">
                <a:latin typeface="Arial" panose="020B0604020202020204" pitchFamily="34" charset="0"/>
                <a:cs typeface="Arial" panose="020B0604020202020204" pitchFamily="34" charset="0"/>
              </a:rPr>
              <a:t>eRD</a:t>
            </a:r>
            <a:r>
              <a:rPr lang="en-GB" sz="1600" dirty="0">
                <a:latin typeface="Arial" panose="020B0604020202020204" pitchFamily="34" charset="0"/>
                <a:cs typeface="Arial" panose="020B0604020202020204" pitchFamily="34" charset="0"/>
              </a:rPr>
              <a:t>).</a:t>
            </a:r>
          </a:p>
          <a:p>
            <a:pPr marL="342900" indent="-342900">
              <a:buFont typeface="+mj-lt"/>
              <a:buAutoNum type="arabicPeriod"/>
            </a:pPr>
            <a:r>
              <a:rPr lang="en-GB" sz="1600" dirty="0">
                <a:latin typeface="Arial" panose="020B0604020202020204" pitchFamily="34" charset="0"/>
                <a:cs typeface="Arial" panose="020B0604020202020204" pitchFamily="34" charset="0"/>
              </a:rPr>
              <a:t>NHSBSA will contact every GP practice for whom we have contact details, to confirm whether they have an active nhs.net email address. NHSBSA will only send NHS numbers to nhs.net email addresses. </a:t>
            </a:r>
          </a:p>
          <a:p>
            <a:pPr marL="342900" indent="-342900">
              <a:buFont typeface="+mj-lt"/>
              <a:buAutoNum type="arabicPeriod"/>
            </a:pPr>
            <a:r>
              <a:rPr lang="en-GB" sz="1600" dirty="0">
                <a:latin typeface="Arial" panose="020B0604020202020204" pitchFamily="34" charset="0"/>
                <a:cs typeface="Arial" panose="020B0604020202020204" pitchFamily="34" charset="0"/>
              </a:rPr>
              <a:t>Once confirmed, NHSBSA will send the practice an email with a file containing the following information for patients within the criteria specified on slide 12 that are potentially eligible for </a:t>
            </a:r>
            <a:r>
              <a:rPr lang="en-GB" sz="1600" dirty="0" err="1">
                <a:latin typeface="Arial" panose="020B0604020202020204" pitchFamily="34" charset="0"/>
                <a:cs typeface="Arial" panose="020B0604020202020204" pitchFamily="34" charset="0"/>
              </a:rPr>
              <a:t>eRD</a:t>
            </a:r>
            <a:r>
              <a:rPr lang="en-GB" sz="1600" dirty="0">
                <a:latin typeface="Arial" panose="020B0604020202020204" pitchFamily="34" charset="0"/>
                <a:cs typeface="Arial" panose="020B0604020202020204" pitchFamily="34" charset="0"/>
              </a:rPr>
              <a:t>:</a:t>
            </a:r>
          </a:p>
          <a:p>
            <a:pPr marL="628650" lvl="1" indent="-342900"/>
            <a:r>
              <a:rPr lang="en-GB" sz="1600" dirty="0">
                <a:latin typeface="Arial" panose="020B0604020202020204" pitchFamily="34" charset="0"/>
                <a:cs typeface="Arial" panose="020B0604020202020204" pitchFamily="34" charset="0"/>
              </a:rPr>
              <a:t>NHS Number</a:t>
            </a:r>
          </a:p>
          <a:p>
            <a:pPr marL="628650" lvl="1" indent="-342900"/>
            <a:r>
              <a:rPr lang="en-GB" sz="1600" dirty="0">
                <a:latin typeface="Arial" panose="020B0604020202020204" pitchFamily="34" charset="0"/>
                <a:cs typeface="Arial" panose="020B0604020202020204" pitchFamily="34" charset="0"/>
              </a:rPr>
              <a:t>Name of item prescribed (</a:t>
            </a:r>
            <a:r>
              <a:rPr lang="en-GB" sz="1600" i="1" dirty="0" err="1">
                <a:latin typeface="Arial" panose="020B0604020202020204" pitchFamily="34" charset="0"/>
                <a:cs typeface="Arial" panose="020B0604020202020204" pitchFamily="34" charset="0"/>
              </a:rPr>
              <a:t>dm+d</a:t>
            </a:r>
            <a:r>
              <a:rPr lang="en-GB" sz="1600" i="1" dirty="0">
                <a:latin typeface="Arial" panose="020B0604020202020204" pitchFamily="34" charset="0"/>
                <a:cs typeface="Arial" panose="020B0604020202020204" pitchFamily="34" charset="0"/>
              </a:rPr>
              <a:t>, Virtual Medicinal Product and described generically )</a:t>
            </a:r>
          </a:p>
          <a:p>
            <a:pPr marL="342900" indent="-342900">
              <a:buFont typeface="+mj-lt"/>
              <a:buAutoNum type="arabicPeriod"/>
            </a:pPr>
            <a:r>
              <a:rPr lang="en-GB" sz="1600" dirty="0">
                <a:latin typeface="Arial" panose="020B0604020202020204" pitchFamily="34" charset="0"/>
                <a:cs typeface="Arial" panose="020B0604020202020204" pitchFamily="34" charset="0"/>
              </a:rPr>
              <a:t>Once the practice has received the NHS Numbers, a clinician should review the patient records of those patients to ensure that they are appropriate for </a:t>
            </a:r>
            <a:r>
              <a:rPr lang="en-GB" sz="1600" dirty="0" err="1">
                <a:latin typeface="Arial" panose="020B0604020202020204" pitchFamily="34" charset="0"/>
                <a:cs typeface="Arial" panose="020B0604020202020204" pitchFamily="34" charset="0"/>
              </a:rPr>
              <a:t>eRD</a:t>
            </a:r>
            <a:r>
              <a:rPr lang="en-GB" sz="1600" dirty="0">
                <a:latin typeface="Arial" panose="020B0604020202020204" pitchFamily="34" charset="0"/>
                <a:cs typeface="Arial" panose="020B0604020202020204" pitchFamily="34" charset="0"/>
              </a:rPr>
              <a:t>. </a:t>
            </a:r>
          </a:p>
          <a:p>
            <a:pPr marL="342900" indent="-342900">
              <a:buFont typeface="+mj-lt"/>
              <a:buAutoNum type="arabicPeriod"/>
            </a:pPr>
            <a:r>
              <a:rPr lang="en-GB" sz="1600" dirty="0">
                <a:latin typeface="Arial" panose="020B0604020202020204" pitchFamily="34" charset="0"/>
                <a:cs typeface="Arial" panose="020B0604020202020204" pitchFamily="34" charset="0"/>
              </a:rPr>
              <a:t>The practice should then arrange for verified patients to be moved to </a:t>
            </a:r>
            <a:r>
              <a:rPr lang="en-GB" sz="1600" dirty="0" err="1">
                <a:latin typeface="Arial" panose="020B0604020202020204" pitchFamily="34" charset="0"/>
                <a:cs typeface="Arial" panose="020B0604020202020204" pitchFamily="34" charset="0"/>
              </a:rPr>
              <a:t>eRD</a:t>
            </a:r>
            <a:r>
              <a:rPr lang="en-GB" sz="1600" dirty="0">
                <a:latin typeface="Arial" panose="020B0604020202020204" pitchFamily="34" charset="0"/>
                <a:cs typeface="Arial" panose="020B0604020202020204" pitchFamily="34" charset="0"/>
              </a:rPr>
              <a:t>. </a:t>
            </a:r>
          </a:p>
          <a:p>
            <a:pPr marL="628650" lvl="1" indent="-342900"/>
            <a:r>
              <a:rPr lang="en-GB" sz="1600" dirty="0">
                <a:latin typeface="Arial" panose="020B0604020202020204" pitchFamily="34" charset="0"/>
                <a:cs typeface="Arial" panose="020B0604020202020204" pitchFamily="34" charset="0"/>
              </a:rPr>
              <a:t>NHSBSA can provide materials and guidance to support moving appropriate patients to </a:t>
            </a:r>
            <a:r>
              <a:rPr lang="en-GB" sz="1600" dirty="0" err="1">
                <a:latin typeface="Arial" panose="020B0604020202020204" pitchFamily="34" charset="0"/>
                <a:cs typeface="Arial" panose="020B0604020202020204" pitchFamily="34" charset="0"/>
              </a:rPr>
              <a:t>eRD</a:t>
            </a:r>
            <a:r>
              <a:rPr lang="en-GB" sz="1600" dirty="0">
                <a:latin typeface="Arial" panose="020B0604020202020204" pitchFamily="34" charset="0"/>
                <a:cs typeface="Arial" panose="020B0604020202020204" pitchFamily="34" charset="0"/>
              </a:rPr>
              <a:t>. </a:t>
            </a:r>
          </a:p>
          <a:p>
            <a:pPr marL="285750" lvl="1" indent="0">
              <a:buFont typeface="Arial" panose="020B0604020202020204" pitchFamily="34" charset="0"/>
              <a:buNone/>
            </a:pPr>
            <a:r>
              <a:rPr lang="en-GB" sz="1600" b="1" dirty="0">
                <a:latin typeface="Arial" panose="020B0604020202020204" pitchFamily="34" charset="0"/>
                <a:cs typeface="Arial" panose="020B0604020202020204" pitchFamily="34" charset="0"/>
              </a:rPr>
              <a:t>NB This will only include EPS prescriptions </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1649722741"/>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CF88E2FF2F28458D81D12AA9A41BF7" ma:contentTypeVersion="12" ma:contentTypeDescription="Create a new document." ma:contentTypeScope="" ma:versionID="7078e4c080667ca35faa40b22f46963a">
  <xsd:schema xmlns:xsd="http://www.w3.org/2001/XMLSchema" xmlns:xs="http://www.w3.org/2001/XMLSchema" xmlns:p="http://schemas.microsoft.com/office/2006/metadata/properties" xmlns:ns2="1fb583e4-9c5f-46af-abc4-68d37c697cec" xmlns:ns3="31ce1eff-dceb-4027-8ff2-96c1a1ae22b6" targetNamespace="http://schemas.microsoft.com/office/2006/metadata/properties" ma:root="true" ma:fieldsID="d96376b00860c9f9abeac3180d2d3229" ns2:_="" ns3:_="">
    <xsd:import namespace="1fb583e4-9c5f-46af-abc4-68d37c697cec"/>
    <xsd:import namespace="31ce1eff-dceb-4027-8ff2-96c1a1ae22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583e4-9c5f-46af-abc4-68d37c697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e1eff-dceb-4027-8ff2-96c1a1ae22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1ce1eff-dceb-4027-8ff2-96c1a1ae22b6">
      <UserInfo>
        <DisplayName>Julia Carthew</DisplayName>
        <AccountId>15</AccountId>
        <AccountType/>
      </UserInfo>
      <UserInfo>
        <DisplayName>Kathy Wallis</DisplayName>
        <AccountId>14</AccountId>
        <AccountType/>
      </UserInfo>
      <UserInfo>
        <DisplayName>Suzi Van Es</DisplayName>
        <AccountId>6</AccountId>
        <AccountType/>
      </UserInfo>
      <UserInfo>
        <DisplayName>Ruth George</DisplayName>
        <AccountId>13</AccountId>
        <AccountType/>
      </UserInfo>
      <UserInfo>
        <DisplayName>Tracy Broom</DisplayName>
        <AccountId>35</AccountId>
        <AccountType/>
      </UserInfo>
      <UserInfo>
        <DisplayName>Vicky Martin</DisplayName>
        <AccountId>19</AccountId>
        <AccountType/>
      </UserInfo>
      <UserInfo>
        <DisplayName>Heather Bowles</DisplayName>
        <AccountId>11</AccountId>
        <AccountType/>
      </UserInfo>
      <UserInfo>
        <DisplayName>Dave Meehan</DisplayName>
        <AccountId>38</AccountId>
        <AccountType/>
      </UserInfo>
      <UserInfo>
        <DisplayName>Anna Wykes</DisplayName>
        <AccountId>39</AccountId>
        <AccountType/>
      </UserInfo>
    </SharedWithUsers>
  </documentManagement>
</p:properties>
</file>

<file path=customXml/itemProps1.xml><?xml version="1.0" encoding="utf-8"?>
<ds:datastoreItem xmlns:ds="http://schemas.openxmlformats.org/officeDocument/2006/customXml" ds:itemID="{28A36484-BEE5-4AFC-A82C-7478B2126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583e4-9c5f-46af-abc4-68d37c697cec"/>
    <ds:schemaRef ds:uri="31ce1eff-dceb-4027-8ff2-96c1a1ae22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B48BD-97EB-4782-9AF5-32298EBA6BCA}">
  <ds:schemaRefs>
    <ds:schemaRef ds:uri="http://schemas.microsoft.com/sharepoint/v3/contenttype/forms"/>
  </ds:schemaRefs>
</ds:datastoreItem>
</file>

<file path=customXml/itemProps3.xml><?xml version="1.0" encoding="utf-8"?>
<ds:datastoreItem xmlns:ds="http://schemas.openxmlformats.org/officeDocument/2006/customXml" ds:itemID="{DF8F47A7-BD1F-4947-86F2-D7D013C793F7}">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31ce1eff-dceb-4027-8ff2-96c1a1ae22b6"/>
    <ds:schemaRef ds:uri="1fb583e4-9c5f-46af-abc4-68d37c697cec"/>
  </ds:schemaRefs>
</ds:datastoreItem>
</file>

<file path=docProps/app.xml><?xml version="1.0" encoding="utf-8"?>
<Properties xmlns="http://schemas.openxmlformats.org/officeDocument/2006/extended-properties" xmlns:vt="http://schemas.openxmlformats.org/officeDocument/2006/docPropsVTypes">
  <TotalTime>1955</TotalTime>
  <Words>1655</Words>
  <Application>Microsoft Office PowerPoint</Application>
  <PresentationFormat>On-screen Show (4:3)</PresentationFormat>
  <Paragraphs>165</Paragraphs>
  <Slides>13</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Wingdings</vt:lpstr>
      <vt:lpstr>4_Office Theme</vt:lpstr>
      <vt:lpstr>Presentation1_v2 (2)</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Jenkins</dc:creator>
  <cp:lastModifiedBy>Debby Crockford</cp:lastModifiedBy>
  <cp:revision>44</cp:revision>
  <cp:lastPrinted>2020-03-25T14:42:24Z</cp:lastPrinted>
  <dcterms:created xsi:type="dcterms:W3CDTF">2018-09-18T09:21:34Z</dcterms:created>
  <dcterms:modified xsi:type="dcterms:W3CDTF">2020-03-27T16:18:30Z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0x010100BECF88E2FF2F28458D81D12AA9A41BF7</vt:lpwstr>
  </property>
</Properties>
</file>